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7315200" cy="9601200"/>
  <p:embeddedFontLst>
    <p:embeddedFont>
      <p:font typeface="Arial Black" panose="020B0A04020102020204" pitchFamily="34" charset="0"/>
      <p:regular r:id="rId31"/>
      <p:bold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ambria" panose="02040503050406030204" pitchFamily="18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1" roundtripDataSignature="AMtx7mgszvvCADsPNDN+8Um4msvCe8dW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9.fntdata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589d97b41e_1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2589d97b41e_1_46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1" name="Google Shape;161;g2589d97b41e_1_46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89d97b41e_1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2589d97b41e_1_93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g2589d97b41e_1_93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589d97b41e_1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g2589d97b41e_1_99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g2589d97b41e_1_9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89d97b41e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2589d97b41e_1_105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g2589d97b41e_1_105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589d97b41e_1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2589d97b41e_1_111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3" name="Google Shape;193;g2589d97b41e_1_11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589d97b41e_1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2589d97b41e_1_117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g2589d97b41e_1_117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e4b359c5f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1e4b359c5f5_0_8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g1e4b359c5f5_0_8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e4b359c5f5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g1e4b359c5f5_0_14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8" name="Google Shape;218;g1e4b359c5f5_0_14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e4caeb1a0d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g1e4caeb1a0d_0_2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g1e4caeb1a0d_0_2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e4caeb1a0d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g1e4caeb1a0d_0_14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g1e4caeb1a0d_0_14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e4caeb1a0d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g1e4caeb1a0d_0_8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" name="Google Shape;238;g1e4caeb1a0d_0_8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e4caeb1a0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g1e4caeb1a0d_0_2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6" name="Google Shape;246;g1e4caeb1a0d_0_2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e4caeb1a0d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1" name="Google Shape;251;g1e4caeb1a0d_0_26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2" name="Google Shape;252;g1e4caeb1a0d_0_26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e4caeb1a0d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g1e4caeb1a0d_0_51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9" name="Google Shape;259;g1e4caeb1a0d_0_5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e4caeb1a0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g1e4caeb1a0d_0_39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g1e4caeb1a0d_0_3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e4caeb1a0d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0" name="Google Shape;270;g1e4caeb1a0d_0_57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1" name="Google Shape;271;g1e4caeb1a0d_0_57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e4caeb1a0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1e4caeb1a0d_0_63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8" name="Google Shape;278;g1e4caeb1a0d_0_63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4caeb1a0d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g1e4caeb1a0d_0_69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5" name="Google Shape;285;g1e4caeb1a0d_0_6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e4caeb1a0d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g1e4caeb1a0d_0_32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2" name="Google Shape;292;g1e4caeb1a0d_0_32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89d97b41e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g2589d97b41e_1_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g2589d97b41e_1_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589d97b41e_1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g2589d97b41e_1_87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g2589d97b41e_1_87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589d97b41e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2589d97b41e_1_6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g2589d97b41e_1_6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589d97b41e_1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g2589d97b41e_1_81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g2589d97b41e_1_8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589d97b41e_1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g2589d97b41e_1_34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0" name="Google Shape;140;g2589d97b41e_1_34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589d97b41e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2589d97b41e_1_4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g2589d97b41e_1_4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89d97b41e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g2589d97b41e_1_52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4" name="Google Shape;154;g2589d97b41e_1_52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Úvodná snímka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" name="Google Shape;26;p5" descr="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zvislý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vislý nadpis a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lavička sekcie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sz="7200" b="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anie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2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3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4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n nadpis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a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popisom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rázok s popisom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sz="3600" b="0" i="0" u="none" strike="noStrike" cap="non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4" descr="Logo&#10;&#10;Description automatically generated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oa.inapp.org/xmlui/handle/20.500.12916/3895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ctrTitle"/>
          </p:nvPr>
        </p:nvSpPr>
        <p:spPr>
          <a:xfrm>
            <a:off x="357158" y="2786058"/>
            <a:ext cx="8072400" cy="12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Îmbunătățirea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abilităților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competențelor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tinerilor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antreprenoriatul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social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prin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realitate</a:t>
            </a:r>
            <a:r>
              <a:rPr lang="en-GB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virtuală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>
            <a:spLocks noGrp="1"/>
          </p:cNvSpPr>
          <p:nvPr>
            <p:ph type="subTitle" idx="1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GB"/>
              <a:t> 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844" y="285728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14282" y="785795"/>
            <a:ext cx="363763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ERASMUS + ERASMUS CODES</a:t>
            </a:r>
            <a:endParaRPr sz="105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2358000" y="3728850"/>
            <a:ext cx="4070700" cy="16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o-RO" sz="3100" b="1" i="0" u="none" strike="noStrike" cap="none" dirty="0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Economia socială</a:t>
            </a:r>
            <a:endParaRPr sz="3100" b="1" i="0" u="none" strike="noStrike" cap="none" dirty="0">
              <a:solidFill>
                <a:srgbClr val="66C0C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589d97b41e_1_4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2800" dirty="0"/>
              <a:t>Care </a:t>
            </a:r>
            <a:r>
              <a:rPr lang="en-GB" sz="2800" dirty="0" err="1"/>
              <a:t>este</a:t>
            </a:r>
            <a:r>
              <a:rPr lang="en-GB" sz="2800" dirty="0"/>
              <a:t> </a:t>
            </a:r>
            <a:r>
              <a:rPr lang="en-GB" sz="2800" dirty="0" err="1"/>
              <a:t>diferența</a:t>
            </a:r>
            <a:r>
              <a:rPr lang="en-GB" sz="2800" dirty="0"/>
              <a:t> </a:t>
            </a:r>
            <a:r>
              <a:rPr lang="en-GB" sz="2800" dirty="0" err="1"/>
              <a:t>dintre</a:t>
            </a:r>
            <a:r>
              <a:rPr lang="en-GB" sz="2800" dirty="0"/>
              <a:t> o </a:t>
            </a:r>
            <a:r>
              <a:rPr lang="en-GB" sz="2800" dirty="0" err="1"/>
              <a:t>întreprindere</a:t>
            </a:r>
            <a:r>
              <a:rPr lang="en-GB" sz="2800" dirty="0"/>
              <a:t> </a:t>
            </a:r>
            <a:r>
              <a:rPr lang="en-GB" sz="2800" dirty="0" err="1"/>
              <a:t>socială</a:t>
            </a:r>
            <a:r>
              <a:rPr lang="en-GB" sz="2800" dirty="0"/>
              <a:t> </a:t>
            </a:r>
            <a:r>
              <a:rPr lang="en-GB" sz="2800" dirty="0" err="1"/>
              <a:t>și</a:t>
            </a:r>
            <a:r>
              <a:rPr lang="en-GB" sz="2800" dirty="0"/>
              <a:t> o </a:t>
            </a:r>
            <a:r>
              <a:rPr lang="en-GB" sz="2800" dirty="0" err="1"/>
              <a:t>întreprindere</a:t>
            </a:r>
            <a:r>
              <a:rPr lang="en-GB" sz="2800" dirty="0"/>
              <a:t> </a:t>
            </a:r>
            <a:r>
              <a:rPr lang="en-GB" sz="2800" dirty="0" err="1"/>
              <a:t>tradițională</a:t>
            </a:r>
            <a:r>
              <a:rPr lang="en-GB" sz="2800" dirty="0"/>
              <a:t>?</a:t>
            </a:r>
            <a:endParaRPr sz="2800" dirty="0"/>
          </a:p>
        </p:txBody>
      </p:sp>
      <p:sp>
        <p:nvSpPr>
          <p:cNvPr id="164" name="Google Shape;164;g2589d97b41e_1_46"/>
          <p:cNvSpPr txBox="1">
            <a:spLocks noGrp="1"/>
          </p:cNvSpPr>
          <p:nvPr>
            <p:ph type="body" idx="1"/>
          </p:nvPr>
        </p:nvSpPr>
        <p:spPr>
          <a:xfrm>
            <a:off x="457200" y="1667375"/>
            <a:ext cx="8686800" cy="472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65" name="Google Shape;165;g2589d97b41e_1_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46191" y="1667363"/>
            <a:ext cx="4633934" cy="454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2589d97b41e_1_46"/>
          <p:cNvSpPr/>
          <p:nvPr/>
        </p:nvSpPr>
        <p:spPr>
          <a:xfrm>
            <a:off x="710400" y="2730000"/>
            <a:ext cx="2272800" cy="21246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89d97b41e_1_93"/>
          <p:cNvSpPr txBox="1">
            <a:spLocks noGrp="1"/>
          </p:cNvSpPr>
          <p:nvPr>
            <p:ph type="title"/>
          </p:nvPr>
        </p:nvSpPr>
        <p:spPr>
          <a:xfrm>
            <a:off x="1758200" y="172893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3600"/>
              <a:buNone/>
            </a:pPr>
            <a:endParaRPr lang="en-US" sz="2000" dirty="0">
              <a:solidFill>
                <a:srgbClr val="66C0C4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 err="1">
                <a:solidFill>
                  <a:srgbClr val="66C0C4"/>
                </a:solidFill>
              </a:rPr>
              <a:t>Organizațiile</a:t>
            </a:r>
            <a:r>
              <a:rPr lang="en-US" sz="2000" dirty="0">
                <a:solidFill>
                  <a:srgbClr val="66C0C4"/>
                </a:solidFill>
              </a:rPr>
              <a:t> de </a:t>
            </a:r>
            <a:r>
              <a:rPr lang="en-US" sz="2000" dirty="0" err="1">
                <a:solidFill>
                  <a:srgbClr val="66C0C4"/>
                </a:solidFill>
              </a:rPr>
              <a:t>economie</a:t>
            </a:r>
            <a:r>
              <a:rPr lang="en-US" sz="2000" dirty="0">
                <a:solidFill>
                  <a:srgbClr val="66C0C4"/>
                </a:solidFill>
              </a:rPr>
              <a:t> </a:t>
            </a:r>
            <a:r>
              <a:rPr lang="en-US" sz="2000" dirty="0" err="1">
                <a:solidFill>
                  <a:srgbClr val="66C0C4"/>
                </a:solidFill>
              </a:rPr>
              <a:t>socială</a:t>
            </a:r>
            <a:r>
              <a:rPr lang="en-US" sz="2000" dirty="0">
                <a:solidFill>
                  <a:srgbClr val="66C0C4"/>
                </a:solidFill>
              </a:rPr>
              <a:t> se </a:t>
            </a:r>
            <a:r>
              <a:rPr lang="en-US" sz="2000" dirty="0" err="1">
                <a:solidFill>
                  <a:srgbClr val="66C0C4"/>
                </a:solidFill>
              </a:rPr>
              <a:t>deosebesc</a:t>
            </a:r>
            <a:r>
              <a:rPr lang="en-US" sz="2000" dirty="0">
                <a:solidFill>
                  <a:srgbClr val="66C0C4"/>
                </a:solidFill>
              </a:rPr>
              <a:t> de </a:t>
            </a:r>
            <a:r>
              <a:rPr lang="en-US" sz="2000" dirty="0" err="1">
                <a:solidFill>
                  <a:srgbClr val="66C0C4"/>
                </a:solidFill>
              </a:rPr>
              <a:t>întreprinderile</a:t>
            </a:r>
            <a:r>
              <a:rPr lang="en-US" sz="2000" dirty="0">
                <a:solidFill>
                  <a:srgbClr val="66C0C4"/>
                </a:solidFill>
              </a:rPr>
              <a:t> </a:t>
            </a:r>
            <a:r>
              <a:rPr lang="en-US" sz="2000" dirty="0" err="1">
                <a:solidFill>
                  <a:srgbClr val="66C0C4"/>
                </a:solidFill>
              </a:rPr>
              <a:t>tradiționale</a:t>
            </a:r>
            <a:r>
              <a:rPr lang="en-US" sz="2000" dirty="0">
                <a:solidFill>
                  <a:srgbClr val="66C0C4"/>
                </a:solidFill>
              </a:rPr>
              <a:t> </a:t>
            </a:r>
            <a:r>
              <a:rPr lang="en-US" sz="2000" dirty="0" err="1">
                <a:solidFill>
                  <a:srgbClr val="66C0C4"/>
                </a:solidFill>
              </a:rPr>
              <a:t>prin</a:t>
            </a:r>
            <a:r>
              <a:rPr lang="en-US" sz="2000" dirty="0">
                <a:solidFill>
                  <a:srgbClr val="66C0C4"/>
                </a:solidFill>
              </a:rPr>
              <a:t> </a:t>
            </a:r>
            <a:r>
              <a:rPr lang="en-US" sz="2000" dirty="0" err="1">
                <a:solidFill>
                  <a:srgbClr val="66C0C4"/>
                </a:solidFill>
              </a:rPr>
              <a:t>mai</a:t>
            </a:r>
            <a:r>
              <a:rPr lang="en-US" sz="2000" dirty="0">
                <a:solidFill>
                  <a:srgbClr val="66C0C4"/>
                </a:solidFill>
              </a:rPr>
              <a:t> </a:t>
            </a:r>
            <a:r>
              <a:rPr lang="en-US" sz="2000" dirty="0" err="1">
                <a:solidFill>
                  <a:srgbClr val="66C0C4"/>
                </a:solidFill>
              </a:rPr>
              <a:t>multe</a:t>
            </a:r>
            <a:r>
              <a:rPr lang="en-US" sz="2000" dirty="0">
                <a:solidFill>
                  <a:srgbClr val="66C0C4"/>
                </a:solidFill>
              </a:rPr>
              <a:t> </a:t>
            </a:r>
            <a:r>
              <a:rPr lang="en-US" sz="2000" dirty="0" err="1">
                <a:solidFill>
                  <a:srgbClr val="66C0C4"/>
                </a:solidFill>
              </a:rPr>
              <a:t>caracteristici</a:t>
            </a:r>
            <a:r>
              <a:rPr lang="en-US" sz="2000" dirty="0">
                <a:solidFill>
                  <a:srgbClr val="66C0C4"/>
                </a:solidFill>
              </a:rPr>
              <a:t>:</a:t>
            </a:r>
            <a:endParaRPr lang="en-US" sz="2000" dirty="0"/>
          </a:p>
        </p:txBody>
      </p:sp>
      <p:sp>
        <p:nvSpPr>
          <p:cNvPr id="173" name="Google Shape;173;g2589d97b41e_1_93"/>
          <p:cNvSpPr txBox="1">
            <a:spLocks noGrp="1"/>
          </p:cNvSpPr>
          <p:nvPr>
            <p:ph type="body" idx="1"/>
          </p:nvPr>
        </p:nvSpPr>
        <p:spPr>
          <a:xfrm>
            <a:off x="457200" y="173057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Acestea</a:t>
            </a:r>
            <a:r>
              <a:rPr lang="en-GB" dirty="0"/>
              <a:t> se </a:t>
            </a:r>
            <a:r>
              <a:rPr lang="en-GB" dirty="0" err="1"/>
              <a:t>dezvoltă</a:t>
            </a:r>
            <a:r>
              <a:rPr lang="en-GB" dirty="0"/>
              <a:t> de </a:t>
            </a:r>
            <a:r>
              <a:rPr lang="en-GB" dirty="0" err="1"/>
              <a:t>jos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sus, </a:t>
            </a:r>
            <a:r>
              <a:rPr lang="en-GB" dirty="0" err="1"/>
              <a:t>apărând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cadrul</a:t>
            </a:r>
            <a:r>
              <a:rPr lang="en-GB" dirty="0"/>
              <a:t> </a:t>
            </a:r>
            <a:r>
              <a:rPr lang="en-GB" dirty="0" err="1"/>
              <a:t>comunităților</a:t>
            </a:r>
            <a:r>
              <a:rPr lang="en-GB" dirty="0"/>
              <a:t> locale ca </a:t>
            </a:r>
            <a:r>
              <a:rPr lang="en-GB" dirty="0" err="1"/>
              <a:t>răspuns</a:t>
            </a:r>
            <a:r>
              <a:rPr lang="en-GB" dirty="0"/>
              <a:t> la </a:t>
            </a:r>
            <a:r>
              <a:rPr lang="en-GB" dirty="0" err="1"/>
              <a:t>nevoile</a:t>
            </a:r>
            <a:r>
              <a:rPr lang="en-GB" dirty="0"/>
              <a:t> </a:t>
            </a:r>
            <a:r>
              <a:rPr lang="en-GB" dirty="0" err="1"/>
              <a:t>comune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la </a:t>
            </a:r>
            <a:r>
              <a:rPr lang="en-GB" dirty="0" err="1"/>
              <a:t>oportunitățile</a:t>
            </a:r>
            <a:r>
              <a:rPr lang="en-GB" dirty="0"/>
              <a:t> </a:t>
            </a:r>
            <a:r>
              <a:rPr lang="en-GB" dirty="0" err="1"/>
              <a:t>recunoscute</a:t>
            </a:r>
            <a:r>
              <a:rPr lang="en-GB" dirty="0"/>
              <a:t> de </a:t>
            </a:r>
            <a:r>
              <a:rPr lang="en-GB" dirty="0" err="1"/>
              <a:t>cetățeni</a:t>
            </a:r>
            <a:r>
              <a:rPr lang="en-GB" dirty="0"/>
              <a:t>.</a:t>
            </a:r>
          </a:p>
          <a:p>
            <a:pPr marL="457200" lvl="0" indent="-3429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Acestea</a:t>
            </a:r>
            <a:r>
              <a:rPr lang="en-GB" dirty="0"/>
              <a:t> </a:t>
            </a:r>
            <a:r>
              <a:rPr lang="en-GB" dirty="0" err="1"/>
              <a:t>implică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mod </a:t>
            </a:r>
            <a:r>
              <a:rPr lang="en-GB" dirty="0" err="1"/>
              <a:t>activ</a:t>
            </a:r>
            <a:r>
              <a:rPr lang="en-GB" dirty="0"/>
              <a:t> </a:t>
            </a:r>
            <a:r>
              <a:rPr lang="en-GB" dirty="0" err="1"/>
              <a:t>voluntari</a:t>
            </a:r>
            <a:r>
              <a:rPr lang="en-GB" dirty="0"/>
              <a:t>, care </a:t>
            </a:r>
            <a:r>
              <a:rPr lang="en-GB" dirty="0" err="1"/>
              <a:t>joacă</a:t>
            </a:r>
            <a:r>
              <a:rPr lang="en-GB" dirty="0"/>
              <a:t> un </a:t>
            </a:r>
            <a:r>
              <a:rPr lang="en-GB" dirty="0" err="1"/>
              <a:t>rol</a:t>
            </a:r>
            <a:r>
              <a:rPr lang="en-GB" dirty="0"/>
              <a:t> </a:t>
            </a:r>
            <a:r>
              <a:rPr lang="en-GB" dirty="0" err="1"/>
              <a:t>semnificativ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etapa</a:t>
            </a:r>
            <a:r>
              <a:rPr lang="en-GB" dirty="0"/>
              <a:t> </a:t>
            </a:r>
            <a:r>
              <a:rPr lang="en-GB" dirty="0" err="1"/>
              <a:t>inițială</a:t>
            </a:r>
            <a:r>
              <a:rPr lang="en-GB" dirty="0"/>
              <a:t> de </a:t>
            </a:r>
            <a:r>
              <a:rPr lang="en-GB" dirty="0" err="1"/>
              <a:t>înființare</a:t>
            </a:r>
            <a:r>
              <a:rPr lang="en-GB" dirty="0"/>
              <a:t> a </a:t>
            </a:r>
            <a:r>
              <a:rPr lang="en-GB" dirty="0" err="1"/>
              <a:t>întreprinderii</a:t>
            </a:r>
            <a:r>
              <a:rPr lang="en-GB" dirty="0"/>
              <a:t>. </a:t>
            </a:r>
            <a:r>
              <a:rPr lang="en-GB" dirty="0" err="1"/>
              <a:t>Angajamentul</a:t>
            </a:r>
            <a:r>
              <a:rPr lang="en-GB" dirty="0"/>
              <a:t> </a:t>
            </a:r>
            <a:r>
              <a:rPr lang="en-GB" dirty="0" err="1"/>
              <a:t>voluntarilor</a:t>
            </a:r>
            <a:r>
              <a:rPr lang="en-GB" dirty="0"/>
              <a:t> </a:t>
            </a:r>
            <a:r>
              <a:rPr lang="en-GB" dirty="0" err="1"/>
              <a:t>contribuie</a:t>
            </a:r>
            <a:r>
              <a:rPr lang="en-GB" dirty="0"/>
              <a:t> la </a:t>
            </a:r>
            <a:r>
              <a:rPr lang="en-GB" dirty="0" err="1"/>
              <a:t>crearea</a:t>
            </a:r>
            <a:r>
              <a:rPr lang="en-GB" dirty="0"/>
              <a:t> </a:t>
            </a:r>
            <a:r>
              <a:rPr lang="en-GB" dirty="0" err="1"/>
              <a:t>unui</a:t>
            </a:r>
            <a:r>
              <a:rPr lang="en-GB" dirty="0"/>
              <a:t> sentiment de </a:t>
            </a:r>
            <a:r>
              <a:rPr lang="en-GB" dirty="0" err="1"/>
              <a:t>apartenență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la </a:t>
            </a:r>
            <a:r>
              <a:rPr lang="en-GB" dirty="0" err="1"/>
              <a:t>consolidarea</a:t>
            </a:r>
            <a:r>
              <a:rPr lang="en-GB" dirty="0"/>
              <a:t> </a:t>
            </a:r>
            <a:r>
              <a:rPr lang="en-GB" dirty="0" err="1"/>
              <a:t>relației</a:t>
            </a:r>
            <a:r>
              <a:rPr lang="en-GB" dirty="0"/>
              <a:t> </a:t>
            </a:r>
            <a:r>
              <a:rPr lang="en-GB" dirty="0" err="1"/>
              <a:t>dintre</a:t>
            </a:r>
            <a:r>
              <a:rPr lang="en-GB" dirty="0"/>
              <a:t> </a:t>
            </a:r>
            <a:r>
              <a:rPr lang="en-GB" dirty="0" err="1"/>
              <a:t>organizație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comunitate</a:t>
            </a:r>
            <a:r>
              <a:rPr lang="en-GB" dirty="0"/>
              <a:t>.</a:t>
            </a:r>
          </a:p>
          <a:p>
            <a:pPr marL="457200" lvl="0" indent="-3429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endParaRPr lang="en-GB" dirty="0"/>
          </a:p>
          <a:p>
            <a:pPr marL="457200" lvl="0" indent="-3429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dirty="0" err="1"/>
              <a:t>Acestea</a:t>
            </a:r>
            <a:r>
              <a:rPr lang="en-GB" dirty="0"/>
              <a:t> </a:t>
            </a:r>
            <a:r>
              <a:rPr lang="en-GB" dirty="0" err="1"/>
              <a:t>fac</a:t>
            </a:r>
            <a:r>
              <a:rPr lang="en-GB" dirty="0"/>
              <a:t> </a:t>
            </a:r>
            <a:r>
              <a:rPr lang="en-GB" dirty="0" err="1"/>
              <a:t>față</a:t>
            </a:r>
            <a:r>
              <a:rPr lang="en-GB" dirty="0"/>
              <a:t> </a:t>
            </a:r>
            <a:r>
              <a:rPr lang="en-GB" dirty="0" err="1"/>
              <a:t>crizelor</a:t>
            </a:r>
            <a:r>
              <a:rPr lang="en-GB" dirty="0"/>
              <a:t> </a:t>
            </a:r>
            <a:r>
              <a:rPr lang="en-GB" dirty="0" err="1"/>
              <a:t>economice</a:t>
            </a:r>
            <a:r>
              <a:rPr lang="en-GB" dirty="0"/>
              <a:t> </a:t>
            </a:r>
            <a:r>
              <a:rPr lang="en-GB" dirty="0" err="1"/>
              <a:t>datorită</a:t>
            </a:r>
            <a:r>
              <a:rPr lang="en-GB" dirty="0"/>
              <a:t> </a:t>
            </a:r>
            <a:r>
              <a:rPr lang="en-GB" dirty="0" err="1"/>
              <a:t>principiilor</a:t>
            </a:r>
            <a:r>
              <a:rPr lang="en-GB" dirty="0"/>
              <a:t>, </a:t>
            </a:r>
            <a:r>
              <a:rPr lang="en-GB" dirty="0" err="1"/>
              <a:t>valorilor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practicilor</a:t>
            </a:r>
            <a:r>
              <a:rPr lang="en-GB" dirty="0"/>
              <a:t> </a:t>
            </a:r>
            <a:r>
              <a:rPr lang="en-GB" dirty="0" err="1"/>
              <a:t>bazate</a:t>
            </a:r>
            <a:r>
              <a:rPr lang="en-GB" dirty="0"/>
              <a:t> pe </a:t>
            </a:r>
            <a:r>
              <a:rPr lang="en-GB" dirty="0" err="1"/>
              <a:t>participare</a:t>
            </a:r>
            <a:r>
              <a:rPr lang="en-GB" dirty="0"/>
              <a:t>, </a:t>
            </a:r>
            <a:r>
              <a:rPr lang="en-GB" dirty="0" err="1"/>
              <a:t>democrație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solidaritate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89d97b41e_1_99"/>
          <p:cNvSpPr txBox="1">
            <a:spLocks noGrp="1"/>
          </p:cNvSpPr>
          <p:nvPr>
            <p:ph type="title"/>
          </p:nvPr>
        </p:nvSpPr>
        <p:spPr>
          <a:xfrm>
            <a:off x="1381146" y="-473157"/>
            <a:ext cx="5812458" cy="16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lang="en-US" sz="1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lang="en-US" sz="20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000" dirty="0" err="1"/>
              <a:t>Întreprinderile</a:t>
            </a:r>
            <a:r>
              <a:rPr lang="en-US" sz="2000" dirty="0"/>
              <a:t> </a:t>
            </a:r>
            <a:r>
              <a:rPr lang="en-US" sz="2000" dirty="0" err="1"/>
              <a:t>sociale</a:t>
            </a:r>
            <a:r>
              <a:rPr lang="en-US" sz="2000" dirty="0"/>
              <a:t> </a:t>
            </a:r>
            <a:r>
              <a:rPr lang="en-US" sz="2000" dirty="0" err="1"/>
              <a:t>diferă</a:t>
            </a:r>
            <a:r>
              <a:rPr lang="en-US" sz="2000" dirty="0"/>
              <a:t> de </a:t>
            </a:r>
            <a:r>
              <a:rPr lang="en-US" sz="2000" dirty="0" err="1"/>
              <a:t>întreprinderile</a:t>
            </a:r>
            <a:r>
              <a:rPr lang="en-US" sz="2000" dirty="0"/>
              <a:t> </a:t>
            </a:r>
            <a:r>
              <a:rPr lang="en-US" sz="2000" dirty="0" err="1"/>
              <a:t>tradiționale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ceea</a:t>
            </a:r>
            <a:r>
              <a:rPr lang="en-US" sz="2000" dirty="0"/>
              <a:t> </a:t>
            </a:r>
            <a:r>
              <a:rPr lang="en-US" sz="2000" dirty="0" err="1"/>
              <a:t>ce</a:t>
            </a:r>
            <a:r>
              <a:rPr lang="en-US" sz="2000" dirty="0"/>
              <a:t> </a:t>
            </a:r>
            <a:r>
              <a:rPr lang="en-US" sz="2000" dirty="0" err="1"/>
              <a:t>privește</a:t>
            </a:r>
            <a:r>
              <a:rPr lang="en-US" sz="2000" dirty="0"/>
              <a:t> </a:t>
            </a:r>
            <a:r>
              <a:rPr lang="en-US" sz="2000" dirty="0" err="1"/>
              <a:t>scopul</a:t>
            </a:r>
            <a:r>
              <a:rPr lang="en-US" sz="2000" dirty="0"/>
              <a:t> social, </a:t>
            </a:r>
            <a:r>
              <a:rPr lang="en-US" sz="2000" dirty="0" err="1"/>
              <a:t>structura</a:t>
            </a:r>
            <a:r>
              <a:rPr lang="en-US" sz="2000" dirty="0"/>
              <a:t> </a:t>
            </a:r>
            <a:r>
              <a:rPr lang="en-US" sz="2000" dirty="0" err="1"/>
              <a:t>și</a:t>
            </a:r>
            <a:r>
              <a:rPr lang="en-US" sz="2000" dirty="0"/>
              <a:t> </a:t>
            </a:r>
            <a:r>
              <a:rPr lang="en-US" sz="2000" dirty="0" err="1"/>
              <a:t>managementul</a:t>
            </a:r>
            <a:r>
              <a:rPr lang="en-US" sz="2000" dirty="0"/>
              <a:t> </a:t>
            </a:r>
            <a:r>
              <a:rPr lang="en-US" sz="2000" dirty="0" err="1"/>
              <a:t>operațional</a:t>
            </a:r>
            <a:endParaRPr lang="en-US" sz="2000" dirty="0"/>
          </a:p>
        </p:txBody>
      </p:sp>
      <p:sp>
        <p:nvSpPr>
          <p:cNvPr id="180" name="Google Shape;180;g2589d97b41e_1_99"/>
          <p:cNvSpPr txBox="1">
            <a:spLocks noGrp="1"/>
          </p:cNvSpPr>
          <p:nvPr>
            <p:ph type="body" idx="1"/>
          </p:nvPr>
        </p:nvSpPr>
        <p:spPr>
          <a:xfrm>
            <a:off x="477375" y="18333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/>
          </a:p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pun </a:t>
            </a:r>
            <a:r>
              <a:rPr lang="en-GB" sz="1800" dirty="0" err="1"/>
              <a:t>accentul</a:t>
            </a:r>
            <a:r>
              <a:rPr lang="en-GB" sz="1800" dirty="0"/>
              <a:t> pe </a:t>
            </a:r>
            <a:r>
              <a:rPr lang="en-GB" sz="1800" dirty="0" err="1"/>
              <a:t>implicarea</a:t>
            </a:r>
            <a:r>
              <a:rPr lang="en-GB" sz="1800" dirty="0"/>
              <a:t> </a:t>
            </a:r>
            <a:r>
              <a:rPr lang="en-GB" sz="1800" dirty="0" err="1"/>
              <a:t>comunității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pe </a:t>
            </a:r>
            <a:r>
              <a:rPr lang="en-GB" sz="1800" dirty="0" err="1"/>
              <a:t>colaborarea</a:t>
            </a:r>
            <a:r>
              <a:rPr lang="en-GB" sz="1800" dirty="0"/>
              <a:t> cu </a:t>
            </a:r>
            <a:r>
              <a:rPr lang="en-GB" sz="1800" dirty="0" err="1"/>
              <a:t>părțile</a:t>
            </a:r>
            <a:r>
              <a:rPr lang="en-GB" sz="1800" dirty="0"/>
              <a:t> </a:t>
            </a:r>
            <a:r>
              <a:rPr lang="en-GB" sz="1800" dirty="0" err="1"/>
              <a:t>interesate</a:t>
            </a:r>
            <a:r>
              <a:rPr lang="en-GB" sz="1800" dirty="0"/>
              <a:t>, </a:t>
            </a:r>
            <a:r>
              <a:rPr lang="en-GB" sz="1800" dirty="0" err="1"/>
              <a:t>consolidând</a:t>
            </a:r>
            <a:r>
              <a:rPr lang="en-GB" sz="1800" dirty="0"/>
              <a:t> </a:t>
            </a:r>
            <a:r>
              <a:rPr lang="en-GB" sz="1800" dirty="0" err="1"/>
              <a:t>astfel</a:t>
            </a:r>
            <a:r>
              <a:rPr lang="en-GB" sz="1800" dirty="0"/>
              <a:t> </a:t>
            </a:r>
            <a:r>
              <a:rPr lang="en-GB" sz="1800" dirty="0" err="1"/>
              <a:t>încrederea</a:t>
            </a:r>
            <a:r>
              <a:rPr lang="en-GB" sz="1800" dirty="0"/>
              <a:t> cu </a:t>
            </a:r>
            <a:r>
              <a:rPr lang="en-GB" sz="1800" dirty="0" err="1"/>
              <a:t>acestea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promovând</a:t>
            </a:r>
            <a:r>
              <a:rPr lang="en-GB" sz="1800" dirty="0"/>
              <a:t> </a:t>
            </a:r>
            <a:r>
              <a:rPr lang="en-GB" sz="1800" dirty="0" err="1"/>
              <a:t>incluziunea</a:t>
            </a:r>
            <a:r>
              <a:rPr lang="en-GB" sz="1800" dirty="0"/>
              <a:t> </a:t>
            </a:r>
            <a:r>
              <a:rPr lang="en-GB" sz="1800" dirty="0" err="1"/>
              <a:t>socială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crearea</a:t>
            </a:r>
            <a:r>
              <a:rPr lang="en-GB" sz="1800" dirty="0"/>
              <a:t> de </a:t>
            </a:r>
            <a:r>
              <a:rPr lang="en-GB" sz="1800" dirty="0" err="1"/>
              <a:t>locuri</a:t>
            </a:r>
            <a:r>
              <a:rPr lang="en-GB" sz="1800" dirty="0"/>
              <a:t> de </a:t>
            </a:r>
            <a:r>
              <a:rPr lang="en-GB" sz="1800" dirty="0" err="1"/>
              <a:t>muncă</a:t>
            </a:r>
            <a:r>
              <a:rPr lang="ro-RO" sz="1800" i="1" dirty="0"/>
              <a:t>.</a:t>
            </a:r>
            <a:endParaRPr sz="1800" i="1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i="1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</a:t>
            </a:r>
            <a:r>
              <a:rPr lang="en-GB" sz="1800" dirty="0" err="1"/>
              <a:t>oferă</a:t>
            </a:r>
            <a:r>
              <a:rPr lang="en-GB" sz="1800" dirty="0"/>
              <a:t> </a:t>
            </a:r>
            <a:r>
              <a:rPr lang="en-GB" sz="1800" dirty="0" err="1"/>
              <a:t>numeroase</a:t>
            </a:r>
            <a:r>
              <a:rPr lang="en-GB" sz="1800" dirty="0"/>
              <a:t> </a:t>
            </a:r>
            <a:r>
              <a:rPr lang="en-GB" sz="1800" dirty="0" err="1"/>
              <a:t>beneficii</a:t>
            </a:r>
            <a:r>
              <a:rPr lang="en-GB" sz="1800" dirty="0"/>
              <a:t>, cum </a:t>
            </a:r>
            <a:r>
              <a:rPr lang="en-GB" sz="1800" dirty="0" err="1"/>
              <a:t>ar</a:t>
            </a:r>
            <a:r>
              <a:rPr lang="en-GB" sz="1800" dirty="0"/>
              <a:t> fi </a:t>
            </a:r>
            <a:r>
              <a:rPr lang="en-GB" sz="1800" dirty="0" err="1"/>
              <a:t>dezvoltarea</a:t>
            </a:r>
            <a:r>
              <a:rPr lang="en-GB" sz="1800" dirty="0"/>
              <a:t> </a:t>
            </a:r>
            <a:r>
              <a:rPr lang="en-GB" sz="1800" dirty="0" err="1"/>
              <a:t>durabilă</a:t>
            </a:r>
            <a:r>
              <a:rPr lang="en-GB" sz="1800" dirty="0"/>
              <a:t> a </a:t>
            </a:r>
            <a:r>
              <a:rPr lang="en-GB" sz="1800" dirty="0" err="1"/>
              <a:t>comunităților</a:t>
            </a:r>
            <a:r>
              <a:rPr lang="en-GB" sz="1800" dirty="0"/>
              <a:t> locale, </a:t>
            </a:r>
            <a:r>
              <a:rPr lang="en-GB" sz="1800" dirty="0" err="1"/>
              <a:t>crearea</a:t>
            </a:r>
            <a:r>
              <a:rPr lang="en-GB" sz="1800" dirty="0"/>
              <a:t> de </a:t>
            </a:r>
            <a:r>
              <a:rPr lang="en-GB" sz="1800" dirty="0" err="1"/>
              <a:t>valoare</a:t>
            </a:r>
            <a:r>
              <a:rPr lang="en-GB" sz="1800" dirty="0"/>
              <a:t> </a:t>
            </a:r>
            <a:r>
              <a:rPr lang="en-GB" sz="1800" dirty="0" err="1"/>
              <a:t>socială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promovarea</a:t>
            </a:r>
            <a:r>
              <a:rPr lang="en-GB" sz="1800" dirty="0"/>
              <a:t> </a:t>
            </a:r>
            <a:r>
              <a:rPr lang="en-GB" sz="1800" dirty="0" err="1"/>
              <a:t>inovării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. </a:t>
            </a:r>
            <a:r>
              <a:rPr lang="en-GB" sz="1800" dirty="0" err="1"/>
              <a:t>Acestea</a:t>
            </a:r>
            <a:r>
              <a:rPr lang="en-GB" sz="1800" dirty="0"/>
              <a:t> se </a:t>
            </a:r>
            <a:r>
              <a:rPr lang="en-GB" sz="1800" dirty="0" err="1"/>
              <a:t>concentrează</a:t>
            </a:r>
            <a:r>
              <a:rPr lang="en-GB" sz="1800" dirty="0"/>
              <a:t> </a:t>
            </a:r>
            <a:r>
              <a:rPr lang="en-GB" sz="1800" dirty="0" err="1"/>
              <a:t>adesea</a:t>
            </a:r>
            <a:r>
              <a:rPr lang="en-GB" sz="1800" dirty="0"/>
              <a:t> pe </a:t>
            </a:r>
            <a:r>
              <a:rPr lang="en-GB" sz="1800" dirty="0" err="1"/>
              <a:t>reducerea</a:t>
            </a:r>
            <a:r>
              <a:rPr lang="en-GB" sz="1800" dirty="0"/>
              <a:t> </a:t>
            </a:r>
            <a:r>
              <a:rPr lang="en-GB" sz="1800" dirty="0" err="1"/>
              <a:t>sărăciei</a:t>
            </a:r>
            <a:r>
              <a:rPr lang="en-GB" sz="1800" dirty="0"/>
              <a:t>, </a:t>
            </a:r>
            <a:r>
              <a:rPr lang="en-GB" sz="1800" dirty="0" err="1"/>
              <a:t>protecția</a:t>
            </a:r>
            <a:r>
              <a:rPr lang="en-GB" sz="1800" dirty="0"/>
              <a:t> </a:t>
            </a:r>
            <a:r>
              <a:rPr lang="en-GB" sz="1800" dirty="0" err="1"/>
              <a:t>mediului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promovarea</a:t>
            </a:r>
            <a:r>
              <a:rPr lang="en-GB" sz="1800" dirty="0"/>
              <a:t> </a:t>
            </a:r>
            <a:r>
              <a:rPr lang="en-GB" sz="1800" dirty="0" err="1"/>
              <a:t>culturii</a:t>
            </a:r>
            <a:r>
              <a:rPr lang="ro-RO" sz="1800" dirty="0"/>
              <a:t>.</a:t>
            </a:r>
            <a:endParaRPr sz="1800" i="1" u="sng" dirty="0"/>
          </a:p>
        </p:txBody>
      </p:sp>
      <p:sp>
        <p:nvSpPr>
          <p:cNvPr id="181" name="Google Shape;181;g2589d97b41e_1_99"/>
          <p:cNvSpPr/>
          <p:nvPr/>
        </p:nvSpPr>
        <p:spPr>
          <a:xfrm>
            <a:off x="4279450" y="1220375"/>
            <a:ext cx="484200" cy="96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2589d97b41e_1_99"/>
          <p:cNvSpPr/>
          <p:nvPr/>
        </p:nvSpPr>
        <p:spPr>
          <a:xfrm>
            <a:off x="4279450" y="3674587"/>
            <a:ext cx="484200" cy="96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589d97b41e_1_105"/>
          <p:cNvSpPr txBox="1">
            <a:spLocks noGrp="1"/>
          </p:cNvSpPr>
          <p:nvPr>
            <p:ph type="title"/>
          </p:nvPr>
        </p:nvSpPr>
        <p:spPr>
          <a:xfrm>
            <a:off x="1583400" y="363075"/>
            <a:ext cx="5441700" cy="11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0000"/>
              <a:buNone/>
            </a:pPr>
            <a:r>
              <a:rPr lang="en-GB" sz="2500" dirty="0"/>
              <a:t>Ce </a:t>
            </a:r>
            <a:r>
              <a:rPr lang="en-GB" sz="2500" dirty="0" err="1"/>
              <a:t>instrumente</a:t>
            </a:r>
            <a:r>
              <a:rPr lang="en-GB" sz="2500" dirty="0"/>
              <a:t> </a:t>
            </a:r>
            <a:r>
              <a:rPr lang="en-GB" sz="2500" dirty="0" err="1"/>
              <a:t>financiare</a:t>
            </a:r>
            <a:r>
              <a:rPr lang="en-GB" sz="2500" dirty="0"/>
              <a:t> </a:t>
            </a:r>
            <a:r>
              <a:rPr lang="en-GB" sz="2500" dirty="0" err="1"/>
              <a:t>folosesc</a:t>
            </a:r>
            <a:r>
              <a:rPr lang="en-GB" sz="2500" dirty="0"/>
              <a:t> </a:t>
            </a:r>
            <a:r>
              <a:rPr lang="en-GB" sz="2500" dirty="0" err="1"/>
              <a:t>întreprinderile</a:t>
            </a:r>
            <a:r>
              <a:rPr lang="en-GB" sz="2500" dirty="0"/>
              <a:t> </a:t>
            </a:r>
            <a:r>
              <a:rPr lang="en-GB" sz="2500" dirty="0" err="1"/>
              <a:t>sociale</a:t>
            </a:r>
            <a:r>
              <a:rPr lang="en-GB" sz="2500" dirty="0"/>
              <a:t> </a:t>
            </a:r>
            <a:r>
              <a:rPr lang="en-GB" sz="2500" dirty="0" err="1"/>
              <a:t>pentru</a:t>
            </a:r>
            <a:r>
              <a:rPr lang="en-GB" sz="2500" dirty="0"/>
              <a:t> a-</a:t>
            </a:r>
            <a:r>
              <a:rPr lang="en-GB" sz="2500" dirty="0" err="1"/>
              <a:t>și</a:t>
            </a:r>
            <a:r>
              <a:rPr lang="en-GB" sz="2500" dirty="0"/>
              <a:t> </a:t>
            </a:r>
            <a:r>
              <a:rPr lang="en-GB" sz="2500" dirty="0" err="1"/>
              <a:t>dezvolta</a:t>
            </a:r>
            <a:r>
              <a:rPr lang="en-GB" sz="2500" dirty="0"/>
              <a:t> </a:t>
            </a:r>
            <a:r>
              <a:rPr lang="en-GB" sz="2500" dirty="0" err="1"/>
              <a:t>activitățile</a:t>
            </a:r>
            <a:r>
              <a:rPr lang="en-GB" sz="2500" dirty="0"/>
              <a:t>?</a:t>
            </a:r>
            <a:endParaRPr sz="2500" dirty="0"/>
          </a:p>
        </p:txBody>
      </p:sp>
      <p:sp>
        <p:nvSpPr>
          <p:cNvPr id="189" name="Google Shape;189;g2589d97b41e_1_105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>
              <a:rPr lang="en-GB" sz="3400" b="0" dirty="0"/>
              <a:t>Cele </a:t>
            </a:r>
            <a:r>
              <a:rPr lang="en-GB" sz="3400" b="0" dirty="0" err="1"/>
              <a:t>mai</a:t>
            </a:r>
            <a:r>
              <a:rPr lang="en-GB" sz="3400" b="0" dirty="0"/>
              <a:t> </a:t>
            </a:r>
            <a:r>
              <a:rPr lang="en-GB" sz="3400" b="0" dirty="0" err="1"/>
              <a:t>frecvente</a:t>
            </a:r>
            <a:r>
              <a:rPr lang="en-GB" sz="3400" b="0" dirty="0"/>
              <a:t> sunt crowdfunding-</a:t>
            </a:r>
            <a:r>
              <a:rPr lang="en-GB" sz="3400" b="0" dirty="0" err="1"/>
              <a:t>ul</a:t>
            </a:r>
            <a:r>
              <a:rPr lang="en-GB" sz="3400" b="0" dirty="0"/>
              <a:t>, </a:t>
            </a:r>
            <a:r>
              <a:rPr lang="en-GB" sz="3400" b="0" dirty="0" err="1"/>
              <a:t>microcreditele</a:t>
            </a:r>
            <a:r>
              <a:rPr lang="en-GB" sz="3400" b="0" dirty="0"/>
              <a:t>, </a:t>
            </a:r>
            <a:r>
              <a:rPr lang="en-GB" sz="3400" b="0" dirty="0" err="1"/>
              <a:t>investițiile</a:t>
            </a:r>
            <a:r>
              <a:rPr lang="en-GB" sz="3400" b="0" dirty="0"/>
              <a:t> </a:t>
            </a:r>
            <a:r>
              <a:rPr lang="en-GB" sz="3400" b="0" dirty="0" err="1"/>
              <a:t>sociale</a:t>
            </a:r>
            <a:r>
              <a:rPr lang="en-GB" sz="3400" b="0" dirty="0"/>
              <a:t> </a:t>
            </a:r>
            <a:r>
              <a:rPr lang="en-GB" sz="3400" b="0" dirty="0" err="1"/>
              <a:t>și</a:t>
            </a:r>
            <a:r>
              <a:rPr lang="en-GB" sz="3400" b="0" dirty="0"/>
              <a:t> </a:t>
            </a:r>
            <a:r>
              <a:rPr lang="en-GB" sz="3400" b="0" dirty="0" err="1"/>
              <a:t>fondurile</a:t>
            </a:r>
            <a:r>
              <a:rPr lang="en-GB" sz="3400" b="0" dirty="0"/>
              <a:t> </a:t>
            </a:r>
            <a:r>
              <a:rPr lang="en-GB" sz="3400" b="0" dirty="0" err="1"/>
              <a:t>europene</a:t>
            </a:r>
            <a:r>
              <a:rPr lang="en-GB" sz="3400" b="0" dirty="0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endParaRPr lang="en-GB" sz="3400" b="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endParaRPr lang="en-GB" sz="3400" b="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>
              <a:rPr lang="en-GB" sz="3400" b="0" dirty="0" err="1"/>
              <a:t>Întreprinderile</a:t>
            </a:r>
            <a:r>
              <a:rPr lang="en-GB" sz="3400" b="0" dirty="0"/>
              <a:t> </a:t>
            </a:r>
            <a:r>
              <a:rPr lang="en-GB" sz="3400" b="0" dirty="0" err="1"/>
              <a:t>sociale</a:t>
            </a:r>
            <a:r>
              <a:rPr lang="en-GB" sz="3400" b="0" dirty="0"/>
              <a:t> sunt o </a:t>
            </a:r>
            <a:r>
              <a:rPr lang="en-GB" sz="3400" b="0" dirty="0" err="1"/>
              <a:t>formă</a:t>
            </a:r>
            <a:r>
              <a:rPr lang="en-GB" sz="3400" b="0" dirty="0"/>
              <a:t> </a:t>
            </a:r>
            <a:r>
              <a:rPr lang="en-GB" sz="3400" b="0" dirty="0" err="1"/>
              <a:t>inovatoare</a:t>
            </a:r>
            <a:r>
              <a:rPr lang="en-GB" sz="3400" b="0" dirty="0"/>
              <a:t> de </a:t>
            </a:r>
            <a:r>
              <a:rPr lang="en-GB" sz="3400" b="0" dirty="0" err="1"/>
              <a:t>afaceri</a:t>
            </a:r>
            <a:r>
              <a:rPr lang="en-GB" sz="3400" b="0" dirty="0"/>
              <a:t> care </a:t>
            </a:r>
            <a:r>
              <a:rPr lang="en-GB" sz="3400" b="0" dirty="0" err="1"/>
              <a:t>combină</a:t>
            </a:r>
            <a:r>
              <a:rPr lang="en-GB" sz="3400" b="0" dirty="0"/>
              <a:t> </a:t>
            </a:r>
            <a:r>
              <a:rPr lang="en-GB" sz="3400" b="0" dirty="0" err="1"/>
              <a:t>obiectivele</a:t>
            </a:r>
            <a:r>
              <a:rPr lang="en-GB" sz="3400" b="0" dirty="0"/>
              <a:t> </a:t>
            </a:r>
            <a:r>
              <a:rPr lang="en-GB" sz="3400" b="0" dirty="0" err="1"/>
              <a:t>sociale</a:t>
            </a:r>
            <a:r>
              <a:rPr lang="en-GB" sz="3400" b="0" dirty="0"/>
              <a:t> cu </a:t>
            </a:r>
            <a:r>
              <a:rPr lang="en-GB" sz="3400" b="0" dirty="0" err="1"/>
              <a:t>urmărirea</a:t>
            </a:r>
            <a:r>
              <a:rPr lang="en-GB" sz="3400" b="0" dirty="0"/>
              <a:t> </a:t>
            </a:r>
            <a:r>
              <a:rPr lang="en-GB" sz="3400" b="0" dirty="0" err="1"/>
              <a:t>profitului</a:t>
            </a:r>
            <a:r>
              <a:rPr lang="en-GB" sz="3400" b="0" dirty="0"/>
              <a:t> </a:t>
            </a:r>
            <a:r>
              <a:rPr lang="en-GB" sz="3400" b="0" dirty="0" err="1"/>
              <a:t>și</a:t>
            </a:r>
            <a:r>
              <a:rPr lang="en-GB" sz="3400" b="0" dirty="0"/>
              <a:t> cu </a:t>
            </a:r>
            <a:r>
              <a:rPr lang="en-GB" sz="3400" b="0" dirty="0" err="1"/>
              <a:t>obiectivele</a:t>
            </a:r>
            <a:r>
              <a:rPr lang="en-GB" sz="3400" b="0" dirty="0"/>
              <a:t> de </a:t>
            </a:r>
            <a:r>
              <a:rPr lang="en-GB" sz="3400" b="0" dirty="0" err="1"/>
              <a:t>dezvoltare</a:t>
            </a:r>
            <a:r>
              <a:rPr lang="en-GB" sz="3400" b="0" dirty="0"/>
              <a:t> </a:t>
            </a:r>
            <a:r>
              <a:rPr lang="en-GB" sz="3400" b="0" dirty="0" err="1"/>
              <a:t>durabilă</a:t>
            </a:r>
            <a:r>
              <a:rPr lang="en-GB" sz="3400" b="0" dirty="0"/>
              <a:t>.</a:t>
            </a:r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endParaRPr lang="en-GB" sz="3400" b="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endParaRPr lang="en-GB" sz="3400" b="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630"/>
              <a:buNone/>
            </a:pPr>
            <a:r>
              <a:rPr lang="en-GB" sz="3400" b="0" dirty="0" err="1"/>
              <a:t>Datorită</a:t>
            </a:r>
            <a:r>
              <a:rPr lang="en-GB" sz="3400" b="0" dirty="0"/>
              <a:t> </a:t>
            </a:r>
            <a:r>
              <a:rPr lang="en-GB" sz="3400" b="0" dirty="0" err="1"/>
              <a:t>misiunii</a:t>
            </a:r>
            <a:r>
              <a:rPr lang="en-GB" sz="3400" b="0" dirty="0"/>
              <a:t> lor </a:t>
            </a:r>
            <a:r>
              <a:rPr lang="en-GB" sz="3400" b="0" dirty="0" err="1"/>
              <a:t>sociale</a:t>
            </a:r>
            <a:r>
              <a:rPr lang="en-GB" sz="3400" b="0" dirty="0"/>
              <a:t>, </a:t>
            </a:r>
            <a:r>
              <a:rPr lang="en-GB" sz="3400" b="0" dirty="0" err="1"/>
              <a:t>întreprinderile</a:t>
            </a:r>
            <a:r>
              <a:rPr lang="en-GB" sz="3400" b="0" dirty="0"/>
              <a:t> </a:t>
            </a:r>
            <a:r>
              <a:rPr lang="en-GB" sz="3400" b="0" dirty="0" err="1"/>
              <a:t>sociale</a:t>
            </a:r>
            <a:r>
              <a:rPr lang="en-GB" sz="3400" b="0" dirty="0"/>
              <a:t> sunt </a:t>
            </a:r>
            <a:r>
              <a:rPr lang="en-GB" sz="3400" b="0" dirty="0" err="1"/>
              <a:t>capabile</a:t>
            </a:r>
            <a:r>
              <a:rPr lang="en-GB" sz="3400" b="0" dirty="0"/>
              <a:t> </a:t>
            </a:r>
            <a:r>
              <a:rPr lang="en-GB" sz="3400" b="0" dirty="0" err="1"/>
              <a:t>să</a:t>
            </a:r>
            <a:r>
              <a:rPr lang="en-GB" sz="3400" b="0" dirty="0"/>
              <a:t> </a:t>
            </a:r>
            <a:r>
              <a:rPr lang="en-GB" sz="3400" b="0" dirty="0" err="1"/>
              <a:t>răspundă</a:t>
            </a:r>
            <a:r>
              <a:rPr lang="en-GB" sz="3400" b="0" dirty="0"/>
              <a:t> </a:t>
            </a:r>
            <a:r>
              <a:rPr lang="en-GB" sz="3400" b="0" dirty="0" err="1"/>
              <a:t>nevoilor</a:t>
            </a:r>
            <a:r>
              <a:rPr lang="en-GB" sz="3400" b="0" dirty="0"/>
              <a:t> </a:t>
            </a:r>
            <a:r>
              <a:rPr lang="en-GB" sz="3400" b="0" dirty="0" err="1"/>
              <a:t>comunității</a:t>
            </a:r>
            <a:r>
              <a:rPr lang="en-GB" sz="3400" b="0" dirty="0"/>
              <a:t> </a:t>
            </a:r>
            <a:r>
              <a:rPr lang="en-GB" sz="3400" b="0" dirty="0" err="1"/>
              <a:t>prin</a:t>
            </a:r>
            <a:r>
              <a:rPr lang="en-GB" sz="3400" b="0" dirty="0"/>
              <a:t> </a:t>
            </a:r>
            <a:r>
              <a:rPr lang="en-GB" sz="3400" b="0" dirty="0" err="1"/>
              <a:t>crearea</a:t>
            </a:r>
            <a:r>
              <a:rPr lang="en-GB" sz="3400" b="0" dirty="0"/>
              <a:t> de </a:t>
            </a:r>
            <a:r>
              <a:rPr lang="en-GB" sz="3400" b="0" dirty="0" err="1"/>
              <a:t>valoare</a:t>
            </a:r>
            <a:r>
              <a:rPr lang="en-GB" sz="3400" b="0" dirty="0"/>
              <a:t> </a:t>
            </a:r>
            <a:r>
              <a:rPr lang="en-GB" sz="3400" b="0" dirty="0" err="1"/>
              <a:t>socială</a:t>
            </a:r>
            <a:r>
              <a:rPr lang="en-GB" sz="3400" i="1" dirty="0"/>
              <a:t>.</a:t>
            </a:r>
            <a:endParaRPr sz="2400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589d97b41e_1_111"/>
          <p:cNvSpPr txBox="1">
            <a:spLocks noGrp="1"/>
          </p:cNvSpPr>
          <p:nvPr>
            <p:ph type="title"/>
          </p:nvPr>
        </p:nvSpPr>
        <p:spPr>
          <a:xfrm>
            <a:off x="2269175" y="262199"/>
            <a:ext cx="4140600" cy="11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000" i="1" u="sng" dirty="0" err="1"/>
              <a:t>Forme</a:t>
            </a:r>
            <a:r>
              <a:rPr lang="en-GB" sz="3000" i="1" u="sng" dirty="0"/>
              <a:t> de </a:t>
            </a:r>
            <a:r>
              <a:rPr lang="en-GB" sz="3000" i="1" u="sng" dirty="0" err="1"/>
              <a:t>organizare</a:t>
            </a:r>
            <a:r>
              <a:rPr lang="en-GB" sz="3000" i="1" u="sng" dirty="0"/>
              <a:t> </a:t>
            </a:r>
            <a:r>
              <a:rPr lang="en-GB" sz="3000" i="1" u="sng" dirty="0" err="1"/>
              <a:t>socială</a:t>
            </a:r>
            <a:endParaRPr sz="3000" i="1" u="sng" dirty="0"/>
          </a:p>
        </p:txBody>
      </p:sp>
      <p:sp>
        <p:nvSpPr>
          <p:cNvPr id="196" name="Google Shape;196;g2589d97b41e_1_111"/>
          <p:cNvSpPr txBox="1">
            <a:spLocks noGrp="1"/>
          </p:cNvSpPr>
          <p:nvPr>
            <p:ph type="body" idx="1"/>
          </p:nvPr>
        </p:nvSpPr>
        <p:spPr>
          <a:xfrm>
            <a:off x="406775" y="17828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Organizațiile</a:t>
            </a:r>
            <a:r>
              <a:rPr lang="en-GB" dirty="0"/>
              <a:t> de </a:t>
            </a:r>
            <a:r>
              <a:rPr lang="en-GB" dirty="0" err="1"/>
              <a:t>economie</a:t>
            </a:r>
            <a:r>
              <a:rPr lang="en-GB" dirty="0"/>
              <a:t> </a:t>
            </a:r>
            <a:r>
              <a:rPr lang="en-GB" dirty="0" err="1"/>
              <a:t>socială</a:t>
            </a:r>
            <a:r>
              <a:rPr lang="en-GB" dirty="0"/>
              <a:t> pot fi diverse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fiecare</a:t>
            </a:r>
            <a:r>
              <a:rPr lang="en-GB" dirty="0"/>
              <a:t> are </a:t>
            </a:r>
            <a:r>
              <a:rPr lang="en-GB" dirty="0" err="1"/>
              <a:t>propriile</a:t>
            </a:r>
            <a:r>
              <a:rPr lang="en-GB" dirty="0"/>
              <a:t> </a:t>
            </a:r>
            <a:r>
              <a:rPr lang="en-GB" dirty="0" err="1"/>
              <a:t>caracteristici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scopuri</a:t>
            </a:r>
            <a:r>
              <a:rPr lang="en-GB" dirty="0"/>
              <a:t>. Cele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frecvente</a:t>
            </a:r>
            <a:r>
              <a:rPr lang="en-GB" dirty="0"/>
              <a:t> </a:t>
            </a:r>
            <a:r>
              <a:rPr lang="en-GB" dirty="0" err="1"/>
              <a:t>tipuri</a:t>
            </a:r>
            <a:r>
              <a:rPr lang="en-GB" dirty="0"/>
              <a:t> de </a:t>
            </a:r>
            <a:r>
              <a:rPr lang="en-GB" dirty="0" err="1"/>
              <a:t>organizații</a:t>
            </a:r>
            <a:r>
              <a:rPr lang="en-GB" dirty="0"/>
              <a:t> cooperative </a:t>
            </a:r>
            <a:r>
              <a:rPr lang="en-GB" dirty="0" err="1"/>
              <a:t>și</a:t>
            </a:r>
            <a:r>
              <a:rPr lang="en-GB" dirty="0"/>
              <a:t> socio-</a:t>
            </a:r>
            <a:r>
              <a:rPr lang="en-GB" dirty="0" err="1"/>
              <a:t>economice</a:t>
            </a:r>
            <a:r>
              <a:rPr lang="en-GB" dirty="0"/>
              <a:t> sunt: </a:t>
            </a:r>
            <a:r>
              <a:rPr lang="en-GB" dirty="0" err="1"/>
              <a:t>cooperativele</a:t>
            </a:r>
            <a:r>
              <a:rPr lang="en-GB" dirty="0"/>
              <a:t>, </a:t>
            </a:r>
            <a:r>
              <a:rPr lang="en-GB" dirty="0" err="1"/>
              <a:t>asociațiile</a:t>
            </a:r>
            <a:r>
              <a:rPr lang="en-GB" dirty="0"/>
              <a:t>, </a:t>
            </a:r>
            <a:r>
              <a:rPr lang="en-GB" dirty="0" err="1"/>
              <a:t>fundațiile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.</a:t>
            </a:r>
            <a:endParaRPr lang="ro-RO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rgbClr val="398F98"/>
                </a:solidFill>
              </a:rPr>
              <a:t>   Cooperative    </a:t>
            </a:r>
            <a:r>
              <a:rPr lang="en-GB" dirty="0">
                <a:solidFill>
                  <a:srgbClr val="398F98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</a:t>
            </a:r>
            <a:r>
              <a:rPr lang="en-GB" dirty="0">
                <a:solidFill>
                  <a:srgbClr val="398F98"/>
                </a:solidFill>
              </a:rPr>
              <a:t>    </a:t>
            </a:r>
            <a:r>
              <a:rPr lang="en-GB" sz="1800" dirty="0">
                <a:solidFill>
                  <a:srgbClr val="398F98"/>
                </a:solidFill>
              </a:rPr>
              <a:t>     </a:t>
            </a:r>
            <a:r>
              <a:rPr lang="en-GB" sz="1800" dirty="0" err="1">
                <a:solidFill>
                  <a:srgbClr val="398F98"/>
                </a:solidFill>
              </a:rPr>
              <a:t>Funda</a:t>
            </a:r>
            <a:r>
              <a:rPr lang="ro-RO" sz="1800" dirty="0">
                <a:solidFill>
                  <a:srgbClr val="398F98"/>
                </a:solidFill>
              </a:rPr>
              <a:t>ție</a:t>
            </a:r>
            <a:endParaRPr b="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>
                <a:solidFill>
                  <a:srgbClr val="398F98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ro-RO" dirty="0">
                <a:solidFill>
                  <a:srgbClr val="398F98"/>
                </a:solidFill>
              </a:rPr>
              <a:t>  </a:t>
            </a:r>
            <a:r>
              <a:rPr lang="en-GB" dirty="0" err="1">
                <a:solidFill>
                  <a:srgbClr val="398F98"/>
                </a:solidFill>
              </a:rPr>
              <a:t>Asocia</a:t>
            </a:r>
            <a:r>
              <a:rPr lang="ro-RO" dirty="0">
                <a:solidFill>
                  <a:srgbClr val="398F98"/>
                </a:solidFill>
              </a:rPr>
              <a:t>ții</a:t>
            </a:r>
            <a:endParaRPr dirty="0">
              <a:solidFill>
                <a:srgbClr val="398F98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398F9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398F9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g2589d97b41e_1_111"/>
          <p:cNvSpPr/>
          <p:nvPr/>
        </p:nvSpPr>
        <p:spPr>
          <a:xfrm>
            <a:off x="5799050" y="3338225"/>
            <a:ext cx="30300" cy="211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2589d97b41e_1_111"/>
          <p:cNvSpPr/>
          <p:nvPr/>
        </p:nvSpPr>
        <p:spPr>
          <a:xfrm>
            <a:off x="6494925" y="4757175"/>
            <a:ext cx="968100" cy="8331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2589d97b41e_1_111"/>
          <p:cNvSpPr/>
          <p:nvPr/>
        </p:nvSpPr>
        <p:spPr>
          <a:xfrm>
            <a:off x="850525" y="4528275"/>
            <a:ext cx="968100" cy="8331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2589d97b41e_1_111"/>
          <p:cNvSpPr/>
          <p:nvPr/>
        </p:nvSpPr>
        <p:spPr>
          <a:xfrm>
            <a:off x="3892925" y="3852575"/>
            <a:ext cx="383400" cy="786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589d97b41e_1_117"/>
          <p:cNvSpPr txBox="1">
            <a:spLocks noGrp="1"/>
          </p:cNvSpPr>
          <p:nvPr>
            <p:ph type="title"/>
          </p:nvPr>
        </p:nvSpPr>
        <p:spPr>
          <a:xfrm>
            <a:off x="3197050" y="453825"/>
            <a:ext cx="3485100" cy="10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u="sng" dirty="0" err="1"/>
              <a:t>Asocia</a:t>
            </a:r>
            <a:r>
              <a:rPr lang="ro-RO" u="sng" dirty="0"/>
              <a:t>ții</a:t>
            </a:r>
            <a:r>
              <a:rPr lang="en-GB" dirty="0"/>
              <a:t> </a:t>
            </a:r>
            <a:endParaRPr dirty="0"/>
          </a:p>
        </p:txBody>
      </p:sp>
      <p:sp>
        <p:nvSpPr>
          <p:cNvPr id="207" name="Google Shape;207;g2589d97b41e_1_11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>
              <a:rPr lang="en-GB" sz="2800" dirty="0" err="1"/>
              <a:t>Asociațiile</a:t>
            </a:r>
            <a:r>
              <a:rPr lang="en-GB" sz="2800" dirty="0"/>
              <a:t> sunt </a:t>
            </a:r>
            <a:r>
              <a:rPr lang="en-GB" sz="2800" dirty="0" err="1"/>
              <a:t>organizații</a:t>
            </a:r>
            <a:r>
              <a:rPr lang="en-GB" sz="2800" dirty="0"/>
              <a:t> care </a:t>
            </a:r>
            <a:r>
              <a:rPr lang="en-GB" sz="2800" dirty="0" err="1"/>
              <a:t>își</a:t>
            </a:r>
            <a:r>
              <a:rPr lang="en-GB" sz="2800" dirty="0"/>
              <a:t> </a:t>
            </a:r>
            <a:r>
              <a:rPr lang="en-GB" sz="2800" dirty="0" err="1"/>
              <a:t>unesc</a:t>
            </a:r>
            <a:r>
              <a:rPr lang="en-GB" sz="2800" dirty="0"/>
              <a:t> </a:t>
            </a:r>
            <a:r>
              <a:rPr lang="en-GB" sz="2800" dirty="0" err="1"/>
              <a:t>membrii</a:t>
            </a:r>
            <a:r>
              <a:rPr lang="en-GB" sz="2800" dirty="0"/>
              <a:t> </a:t>
            </a:r>
            <a:r>
              <a:rPr lang="en-GB" sz="2800" dirty="0" err="1"/>
              <a:t>în</a:t>
            </a:r>
            <a:r>
              <a:rPr lang="en-GB" sz="2800" dirty="0"/>
              <a:t> </a:t>
            </a:r>
            <a:r>
              <a:rPr lang="en-GB" sz="2800" dirty="0" err="1"/>
              <a:t>jurul</a:t>
            </a:r>
            <a:r>
              <a:rPr lang="en-GB" sz="2800" dirty="0"/>
              <a:t> </a:t>
            </a:r>
            <a:r>
              <a:rPr lang="en-GB" sz="2800" dirty="0" err="1"/>
              <a:t>unui</a:t>
            </a:r>
            <a:r>
              <a:rPr lang="en-GB" sz="2800" dirty="0"/>
              <a:t> </a:t>
            </a:r>
            <a:r>
              <a:rPr lang="en-GB" sz="2800" dirty="0" err="1"/>
              <a:t>obiectiv</a:t>
            </a:r>
            <a:r>
              <a:rPr lang="en-GB" sz="2800" dirty="0"/>
              <a:t> </a:t>
            </a:r>
            <a:r>
              <a:rPr lang="en-GB" sz="2800" dirty="0" err="1"/>
              <a:t>comun</a:t>
            </a:r>
            <a:r>
              <a:rPr lang="en-GB" sz="2800" dirty="0"/>
              <a:t>.</a:t>
            </a:r>
          </a:p>
          <a:p>
            <a:pPr marL="457200" lvl="0" indent="-4064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endParaRPr lang="en-GB" sz="2800" dirty="0"/>
          </a:p>
          <a:p>
            <a:pPr marL="457200" lvl="0" indent="-4064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>
              <a:rPr lang="en-GB" sz="2800" dirty="0" err="1"/>
              <a:t>Acest</a:t>
            </a:r>
            <a:r>
              <a:rPr lang="en-GB" sz="2800" dirty="0"/>
              <a:t> </a:t>
            </a:r>
            <a:r>
              <a:rPr lang="en-GB" sz="2800" dirty="0" err="1"/>
              <a:t>obiectiv</a:t>
            </a:r>
            <a:r>
              <a:rPr lang="en-GB" sz="2800" dirty="0"/>
              <a:t> </a:t>
            </a:r>
            <a:r>
              <a:rPr lang="en-GB" sz="2800" dirty="0" err="1"/>
              <a:t>poate</a:t>
            </a:r>
            <a:r>
              <a:rPr lang="en-GB" sz="2800" dirty="0"/>
              <a:t> fi de </a:t>
            </a:r>
            <a:r>
              <a:rPr lang="en-GB" sz="2800" dirty="0" err="1"/>
              <a:t>natură</a:t>
            </a:r>
            <a:r>
              <a:rPr lang="en-GB" sz="2800" dirty="0"/>
              <a:t> </a:t>
            </a:r>
            <a:r>
              <a:rPr lang="en-GB" sz="2800" dirty="0" err="1"/>
              <a:t>socială</a:t>
            </a:r>
            <a:r>
              <a:rPr lang="en-GB" sz="2800" dirty="0"/>
              <a:t>, </a:t>
            </a:r>
            <a:r>
              <a:rPr lang="en-GB" sz="2800" dirty="0" err="1"/>
              <a:t>culturală</a:t>
            </a:r>
            <a:r>
              <a:rPr lang="en-GB" sz="2800" dirty="0"/>
              <a:t>, </a:t>
            </a:r>
            <a:r>
              <a:rPr lang="en-GB" sz="2800" dirty="0" err="1"/>
              <a:t>educațională</a:t>
            </a:r>
            <a:r>
              <a:rPr lang="en-GB" sz="2800" dirty="0"/>
              <a:t>, </a:t>
            </a:r>
            <a:r>
              <a:rPr lang="en-GB" sz="2800" dirty="0" err="1"/>
              <a:t>politică</a:t>
            </a:r>
            <a:r>
              <a:rPr lang="en-GB" sz="2800" dirty="0"/>
              <a:t> </a:t>
            </a:r>
            <a:r>
              <a:rPr lang="en-GB" sz="2800" dirty="0" err="1"/>
              <a:t>sau</a:t>
            </a:r>
            <a:r>
              <a:rPr lang="en-GB" sz="2800" dirty="0"/>
              <a:t> </a:t>
            </a:r>
            <a:r>
              <a:rPr lang="en-GB" sz="2800" dirty="0" err="1"/>
              <a:t>economică</a:t>
            </a:r>
            <a:r>
              <a:rPr lang="en-GB" sz="2800" dirty="0"/>
              <a:t>.</a:t>
            </a:r>
            <a:endParaRPr sz="28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e4b359c5f5_0_8"/>
          <p:cNvSpPr txBox="1">
            <a:spLocks noGrp="1"/>
          </p:cNvSpPr>
          <p:nvPr>
            <p:ph type="title"/>
          </p:nvPr>
        </p:nvSpPr>
        <p:spPr>
          <a:xfrm>
            <a:off x="558050" y="-1632382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/>
          </a:p>
        </p:txBody>
      </p:sp>
      <p:sp>
        <p:nvSpPr>
          <p:cNvPr id="214" name="Google Shape;214;g1e4b359c5f5_0_8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600" dirty="0" err="1"/>
              <a:t>În</a:t>
            </a:r>
            <a:r>
              <a:rPr lang="en-GB" sz="2600" dirty="0"/>
              <a:t> general, </a:t>
            </a:r>
            <a:r>
              <a:rPr lang="en-GB" sz="2600" dirty="0" err="1"/>
              <a:t>asociațiile</a:t>
            </a:r>
            <a:r>
              <a:rPr lang="en-GB" sz="2600" dirty="0"/>
              <a:t> sunt </a:t>
            </a:r>
            <a:r>
              <a:rPr lang="en-GB" sz="2600" dirty="0" err="1"/>
              <a:t>organizații</a:t>
            </a:r>
            <a:r>
              <a:rPr lang="en-GB" sz="2600" dirty="0"/>
              <a:t> care </a:t>
            </a:r>
            <a:r>
              <a:rPr lang="en-GB" sz="2600" dirty="0" err="1"/>
              <a:t>promovează</a:t>
            </a:r>
            <a:r>
              <a:rPr lang="en-GB" sz="2600" dirty="0"/>
              <a:t> </a:t>
            </a:r>
            <a:r>
              <a:rPr lang="en-GB" sz="2600" dirty="0" err="1"/>
              <a:t>bunăstarea</a:t>
            </a:r>
            <a:r>
              <a:rPr lang="en-GB" sz="2600" dirty="0"/>
              <a:t> </a:t>
            </a:r>
            <a:r>
              <a:rPr lang="en-GB" sz="2600" dirty="0" err="1"/>
              <a:t>societății</a:t>
            </a:r>
            <a:r>
              <a:rPr lang="en-GB" sz="2600" dirty="0"/>
              <a:t> </a:t>
            </a:r>
            <a:r>
              <a:rPr lang="en-GB" sz="2600" dirty="0" err="1"/>
              <a:t>oferind</a:t>
            </a:r>
            <a:r>
              <a:rPr lang="en-GB" sz="2600" dirty="0"/>
              <a:t> </a:t>
            </a:r>
            <a:r>
              <a:rPr lang="en-GB" sz="2600" dirty="0" err="1"/>
              <a:t>membrilor</a:t>
            </a:r>
            <a:r>
              <a:rPr lang="en-GB" sz="2600" dirty="0"/>
              <a:t> lor </a:t>
            </a:r>
            <a:r>
              <a:rPr lang="en-GB" sz="2600" dirty="0" err="1"/>
              <a:t>posibilitatea</a:t>
            </a:r>
            <a:r>
              <a:rPr lang="en-GB" sz="2600" dirty="0"/>
              <a:t> de a </a:t>
            </a:r>
            <a:r>
              <a:rPr lang="en-GB" sz="2600" dirty="0" err="1"/>
              <a:t>participa</a:t>
            </a:r>
            <a:r>
              <a:rPr lang="en-GB" sz="2600" dirty="0"/>
              <a:t> </a:t>
            </a:r>
            <a:r>
              <a:rPr lang="en-GB" sz="2600" dirty="0" err="1"/>
              <a:t>activ</a:t>
            </a:r>
            <a:r>
              <a:rPr lang="en-GB" sz="2600" dirty="0"/>
              <a:t> </a:t>
            </a:r>
            <a:r>
              <a:rPr lang="en-GB" sz="2600" dirty="0" err="1"/>
              <a:t>și</a:t>
            </a:r>
            <a:r>
              <a:rPr lang="en-GB" sz="2600" dirty="0"/>
              <a:t> de a se </a:t>
            </a:r>
            <a:r>
              <a:rPr lang="en-GB" sz="2600" dirty="0" err="1"/>
              <a:t>angaja</a:t>
            </a:r>
            <a:r>
              <a:rPr lang="en-GB" sz="2600" dirty="0"/>
              <a:t> </a:t>
            </a:r>
            <a:r>
              <a:rPr lang="en-GB" sz="2600" dirty="0" err="1"/>
              <a:t>voluntar</a:t>
            </a:r>
            <a:r>
              <a:rPr lang="en-GB" sz="2600" dirty="0"/>
              <a:t>.</a:t>
            </a: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lang="en-GB" sz="26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600" dirty="0" err="1"/>
              <a:t>Datorită</a:t>
            </a:r>
            <a:r>
              <a:rPr lang="en-GB" sz="2600" dirty="0"/>
              <a:t> </a:t>
            </a:r>
            <a:r>
              <a:rPr lang="en-GB" sz="2600" dirty="0" err="1"/>
              <a:t>flexibilității</a:t>
            </a:r>
            <a:r>
              <a:rPr lang="en-GB" sz="2600" dirty="0"/>
              <a:t> </a:t>
            </a:r>
            <a:r>
              <a:rPr lang="en-GB" sz="2600" dirty="0" err="1"/>
              <a:t>și</a:t>
            </a:r>
            <a:r>
              <a:rPr lang="en-GB" sz="2600" dirty="0"/>
              <a:t> </a:t>
            </a:r>
            <a:r>
              <a:rPr lang="en-GB" sz="2600" dirty="0" err="1"/>
              <a:t>capacității</a:t>
            </a:r>
            <a:r>
              <a:rPr lang="en-GB" sz="2600" dirty="0"/>
              <a:t> lor de a se </a:t>
            </a:r>
            <a:r>
              <a:rPr lang="en-GB" sz="2600" dirty="0" err="1"/>
              <a:t>adapta</a:t>
            </a:r>
            <a:r>
              <a:rPr lang="en-GB" sz="2600" dirty="0"/>
              <a:t> la </a:t>
            </a:r>
            <a:r>
              <a:rPr lang="en-GB" sz="2600" dirty="0" err="1"/>
              <a:t>nevoile</a:t>
            </a:r>
            <a:r>
              <a:rPr lang="en-GB" sz="2600" dirty="0"/>
              <a:t> </a:t>
            </a:r>
            <a:r>
              <a:rPr lang="en-GB" sz="2600" dirty="0" err="1"/>
              <a:t>comunității</a:t>
            </a:r>
            <a:r>
              <a:rPr lang="en-GB" sz="2600" dirty="0"/>
              <a:t>, </a:t>
            </a:r>
            <a:r>
              <a:rPr lang="en-GB" sz="2600" dirty="0" err="1"/>
              <a:t>asociațiile</a:t>
            </a:r>
            <a:r>
              <a:rPr lang="en-GB" sz="2600" dirty="0"/>
              <a:t> </a:t>
            </a:r>
            <a:r>
              <a:rPr lang="en-GB" sz="2600" dirty="0" err="1"/>
              <a:t>joacă</a:t>
            </a:r>
            <a:r>
              <a:rPr lang="en-GB" sz="2600" dirty="0"/>
              <a:t> un </a:t>
            </a:r>
            <a:r>
              <a:rPr lang="en-GB" sz="2600" dirty="0" err="1"/>
              <a:t>rol</a:t>
            </a:r>
            <a:r>
              <a:rPr lang="en-GB" sz="2600" dirty="0"/>
              <a:t> fundamental </a:t>
            </a:r>
            <a:r>
              <a:rPr lang="en-GB" sz="2600" dirty="0" err="1"/>
              <a:t>în</a:t>
            </a:r>
            <a:r>
              <a:rPr lang="en-GB" sz="2600" dirty="0"/>
              <a:t> </a:t>
            </a:r>
            <a:r>
              <a:rPr lang="en-GB" sz="2600" dirty="0" err="1"/>
              <a:t>susținerea</a:t>
            </a:r>
            <a:r>
              <a:rPr lang="en-GB" sz="2600" dirty="0"/>
              <a:t> </a:t>
            </a:r>
            <a:r>
              <a:rPr lang="en-GB" sz="2600" dirty="0" err="1"/>
              <a:t>și</a:t>
            </a:r>
            <a:r>
              <a:rPr lang="en-GB" sz="2600" dirty="0"/>
              <a:t> </a:t>
            </a:r>
            <a:r>
              <a:rPr lang="en-GB" sz="2600" dirty="0" err="1"/>
              <a:t>promovarea</a:t>
            </a:r>
            <a:r>
              <a:rPr lang="en-GB" sz="2600" dirty="0"/>
              <a:t> </a:t>
            </a:r>
            <a:r>
              <a:rPr lang="en-GB" sz="2600" dirty="0" err="1"/>
              <a:t>activităților</a:t>
            </a:r>
            <a:r>
              <a:rPr lang="en-GB" sz="2600" dirty="0"/>
              <a:t> </a:t>
            </a:r>
            <a:r>
              <a:rPr lang="en-GB" sz="2600" dirty="0" err="1"/>
              <a:t>sociale</a:t>
            </a:r>
            <a:r>
              <a:rPr lang="en-GB" sz="2600" dirty="0"/>
              <a:t> </a:t>
            </a:r>
            <a:r>
              <a:rPr lang="en-GB" sz="2600" dirty="0" err="1"/>
              <a:t>și</a:t>
            </a:r>
            <a:r>
              <a:rPr lang="en-GB" sz="2600" dirty="0"/>
              <a:t> </a:t>
            </a:r>
            <a:r>
              <a:rPr lang="en-GB" sz="2600" dirty="0" err="1"/>
              <a:t>culturale</a:t>
            </a:r>
            <a:r>
              <a:rPr lang="en-GB" sz="2600" dirty="0"/>
              <a:t>.</a:t>
            </a:r>
            <a:endParaRPr sz="26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e4b359c5f5_0_14"/>
          <p:cNvSpPr txBox="1">
            <a:spLocks noGrp="1"/>
          </p:cNvSpPr>
          <p:nvPr>
            <p:ph type="title"/>
          </p:nvPr>
        </p:nvSpPr>
        <p:spPr>
          <a:xfrm>
            <a:off x="2037225" y="473998"/>
            <a:ext cx="4211100" cy="10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rgbClr val="66C0C4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GB" dirty="0">
                <a:solidFill>
                  <a:srgbClr val="66C0C4"/>
                </a:solidFill>
              </a:rPr>
              <a:t> </a:t>
            </a:r>
            <a:r>
              <a:rPr lang="en-GB" u="sng" dirty="0">
                <a:solidFill>
                  <a:srgbClr val="66C0C4"/>
                </a:solidFill>
              </a:rPr>
              <a:t>Cooperative</a:t>
            </a:r>
            <a:endParaRPr u="sng" dirty="0">
              <a:solidFill>
                <a:srgbClr val="66C0C4"/>
              </a:solidFill>
            </a:endParaRPr>
          </a:p>
        </p:txBody>
      </p:sp>
      <p:sp>
        <p:nvSpPr>
          <p:cNvPr id="221" name="Google Shape;221;g1e4b359c5f5_0_1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>
              <a:rPr lang="en-GB" sz="2800" dirty="0" err="1"/>
              <a:t>Cooperativele</a:t>
            </a:r>
            <a:r>
              <a:rPr lang="en-GB" sz="2800" dirty="0"/>
              <a:t> sunt </a:t>
            </a:r>
            <a:r>
              <a:rPr lang="en-GB" sz="2800" dirty="0" err="1"/>
              <a:t>organizații</a:t>
            </a:r>
            <a:r>
              <a:rPr lang="en-GB" sz="2800" dirty="0"/>
              <a:t> </a:t>
            </a:r>
            <a:r>
              <a:rPr lang="en-GB" sz="2800" dirty="0" err="1"/>
              <a:t>deținute</a:t>
            </a:r>
            <a:r>
              <a:rPr lang="en-GB" sz="2800" dirty="0"/>
              <a:t> </a:t>
            </a:r>
            <a:r>
              <a:rPr lang="en-GB" sz="2800" dirty="0" err="1"/>
              <a:t>și</a:t>
            </a:r>
            <a:r>
              <a:rPr lang="en-GB" sz="2800" dirty="0"/>
              <a:t> </a:t>
            </a:r>
            <a:r>
              <a:rPr lang="en-GB" sz="2800" dirty="0" err="1"/>
              <a:t>gestionate</a:t>
            </a:r>
            <a:r>
              <a:rPr lang="en-GB" sz="2800" dirty="0"/>
              <a:t> de </a:t>
            </a:r>
            <a:r>
              <a:rPr lang="en-GB" sz="2800" dirty="0" err="1"/>
              <a:t>membri</a:t>
            </a:r>
            <a:r>
              <a:rPr lang="en-GB" sz="2800" dirty="0"/>
              <a:t>, care </a:t>
            </a:r>
            <a:r>
              <a:rPr lang="en-GB" sz="2800" dirty="0" err="1"/>
              <a:t>participă</a:t>
            </a:r>
            <a:r>
              <a:rPr lang="en-GB" sz="2800" dirty="0"/>
              <a:t> la </a:t>
            </a:r>
            <a:r>
              <a:rPr lang="en-GB" sz="2800" dirty="0" err="1"/>
              <a:t>gestionarea</a:t>
            </a:r>
            <a:r>
              <a:rPr lang="en-GB" sz="2800" dirty="0"/>
              <a:t> </a:t>
            </a:r>
            <a:r>
              <a:rPr lang="en-GB" sz="2800" dirty="0" err="1"/>
              <a:t>organizației</a:t>
            </a:r>
            <a:r>
              <a:rPr lang="en-GB" sz="2800" dirty="0"/>
              <a:t> </a:t>
            </a:r>
            <a:r>
              <a:rPr lang="en-GB" sz="2800" dirty="0" err="1"/>
              <a:t>și</a:t>
            </a:r>
            <a:r>
              <a:rPr lang="en-GB" sz="2800" dirty="0"/>
              <a:t> la </a:t>
            </a:r>
            <a:r>
              <a:rPr lang="en-GB" sz="2800" dirty="0" err="1"/>
              <a:t>activitatea</a:t>
            </a:r>
            <a:r>
              <a:rPr lang="en-GB" sz="2800" dirty="0"/>
              <a:t> </a:t>
            </a:r>
            <a:r>
              <a:rPr lang="en-GB" sz="2800" dirty="0" err="1"/>
              <a:t>economică</a:t>
            </a:r>
            <a:r>
              <a:rPr lang="en-GB" sz="2800" dirty="0"/>
              <a:t> a </a:t>
            </a:r>
            <a:r>
              <a:rPr lang="en-GB" sz="2800" dirty="0" err="1"/>
              <a:t>acesteia</a:t>
            </a:r>
            <a:r>
              <a:rPr lang="en-GB" sz="2800" dirty="0"/>
              <a:t>.</a:t>
            </a:r>
          </a:p>
          <a:p>
            <a:pPr marL="457200" lvl="0" indent="-4064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endParaRPr lang="en-GB" sz="2800" dirty="0"/>
          </a:p>
          <a:p>
            <a:pPr marL="457200" lvl="0" indent="-4064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Char char="❖"/>
            </a:pPr>
            <a:r>
              <a:rPr lang="en-GB" sz="2800" dirty="0"/>
              <a:t>Ele </a:t>
            </a:r>
            <a:r>
              <a:rPr lang="en-GB" sz="2800" dirty="0" err="1"/>
              <a:t>combină</a:t>
            </a:r>
            <a:r>
              <a:rPr lang="en-GB" sz="2800" dirty="0"/>
              <a:t> </a:t>
            </a:r>
            <a:r>
              <a:rPr lang="en-GB" sz="2800" dirty="0" err="1"/>
              <a:t>obiectivele</a:t>
            </a:r>
            <a:r>
              <a:rPr lang="en-GB" sz="2800" dirty="0"/>
              <a:t> </a:t>
            </a:r>
            <a:r>
              <a:rPr lang="en-GB" sz="2800" dirty="0" err="1"/>
              <a:t>economice</a:t>
            </a:r>
            <a:r>
              <a:rPr lang="en-GB" sz="2800" dirty="0"/>
              <a:t> cu </a:t>
            </a:r>
            <a:r>
              <a:rPr lang="en-GB" sz="2800" dirty="0" err="1"/>
              <a:t>cele</a:t>
            </a:r>
            <a:r>
              <a:rPr lang="en-GB" sz="2800" dirty="0"/>
              <a:t> </a:t>
            </a:r>
            <a:r>
              <a:rPr lang="en-GB" sz="2800" dirty="0" err="1"/>
              <a:t>sociale</a:t>
            </a:r>
            <a:r>
              <a:rPr lang="en-GB" sz="2800" dirty="0"/>
              <a:t> </a:t>
            </a:r>
            <a:r>
              <a:rPr lang="en-GB" sz="2800" dirty="0" err="1"/>
              <a:t>și</a:t>
            </a:r>
            <a:r>
              <a:rPr lang="en-GB" sz="2800" dirty="0"/>
              <a:t> </a:t>
            </a:r>
            <a:r>
              <a:rPr lang="en-GB" sz="2800" dirty="0" err="1"/>
              <a:t>comunitare</a:t>
            </a:r>
            <a:r>
              <a:rPr lang="en-GB" sz="2800" dirty="0"/>
              <a:t>.</a:t>
            </a:r>
            <a:endParaRPr sz="28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800" b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e4caeb1a0d_0_2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3000" dirty="0" err="1"/>
              <a:t>Spre</a:t>
            </a:r>
            <a:r>
              <a:rPr lang="en-GB" sz="3000" dirty="0"/>
              <a:t> </a:t>
            </a:r>
            <a:r>
              <a:rPr lang="en-GB" sz="3000" dirty="0" err="1"/>
              <a:t>deosebire</a:t>
            </a:r>
            <a:r>
              <a:rPr lang="en-GB" sz="3000" dirty="0"/>
              <a:t> de </a:t>
            </a:r>
            <a:r>
              <a:rPr lang="en-GB" sz="3000" dirty="0" err="1"/>
              <a:t>întreprinderile</a:t>
            </a:r>
            <a:r>
              <a:rPr lang="en-GB" sz="3000" dirty="0"/>
              <a:t> </a:t>
            </a:r>
            <a:r>
              <a:rPr lang="en-GB" sz="3000" dirty="0" err="1"/>
              <a:t>tradiționale</a:t>
            </a:r>
            <a:r>
              <a:rPr lang="en-GB" sz="3000" dirty="0"/>
              <a:t>, </a:t>
            </a:r>
            <a:r>
              <a:rPr lang="en-GB" sz="3000" dirty="0" err="1"/>
              <a:t>cooperativele</a:t>
            </a:r>
            <a:r>
              <a:rPr lang="en-GB" sz="3000" dirty="0"/>
              <a:t> de </a:t>
            </a:r>
            <a:r>
              <a:rPr lang="en-GB" sz="3000" dirty="0" err="1"/>
              <a:t>economie</a:t>
            </a:r>
            <a:r>
              <a:rPr lang="en-GB" sz="3000" dirty="0"/>
              <a:t> </a:t>
            </a:r>
            <a:r>
              <a:rPr lang="en-GB" sz="3000" dirty="0" err="1"/>
              <a:t>socială</a:t>
            </a:r>
            <a:r>
              <a:rPr lang="en-GB" sz="3000" dirty="0"/>
              <a:t> pun </a:t>
            </a:r>
            <a:r>
              <a:rPr lang="en-GB" sz="3000" dirty="0" err="1"/>
              <a:t>în</a:t>
            </a:r>
            <a:r>
              <a:rPr lang="en-GB" sz="3000" dirty="0"/>
              <a:t> </a:t>
            </a:r>
            <a:r>
              <a:rPr lang="en-GB" sz="3000" dirty="0" err="1"/>
              <a:t>centru</a:t>
            </a:r>
            <a:r>
              <a:rPr lang="en-GB" sz="3000" dirty="0"/>
              <a:t> </a:t>
            </a:r>
            <a:r>
              <a:rPr lang="en-GB" sz="3000" dirty="0" err="1"/>
              <a:t>interesul</a:t>
            </a:r>
            <a:r>
              <a:rPr lang="en-GB" sz="3000" dirty="0"/>
              <a:t> </a:t>
            </a:r>
            <a:r>
              <a:rPr lang="en-GB" sz="3000" dirty="0" err="1"/>
              <a:t>membrilor</a:t>
            </a:r>
            <a:r>
              <a:rPr lang="en-GB" sz="3000" dirty="0"/>
              <a:t> lor </a:t>
            </a:r>
            <a:r>
              <a:rPr lang="en-GB" sz="3000" dirty="0" err="1"/>
              <a:t>și</a:t>
            </a:r>
            <a:r>
              <a:rPr lang="en-GB" sz="3000" dirty="0"/>
              <a:t> al </a:t>
            </a:r>
            <a:r>
              <a:rPr lang="en-GB" sz="3000" dirty="0" err="1"/>
              <a:t>comunității</a:t>
            </a:r>
            <a:r>
              <a:rPr lang="en-GB" sz="3000" dirty="0"/>
              <a:t>, </a:t>
            </a:r>
            <a:r>
              <a:rPr lang="en-GB" sz="3000" dirty="0" err="1"/>
              <a:t>mai</a:t>
            </a:r>
            <a:r>
              <a:rPr lang="en-GB" sz="3000" dirty="0"/>
              <a:t> </a:t>
            </a:r>
            <a:r>
              <a:rPr lang="en-GB" sz="3000" dirty="0" err="1"/>
              <a:t>degrabă</a:t>
            </a:r>
            <a:r>
              <a:rPr lang="en-GB" sz="3000" dirty="0"/>
              <a:t> </a:t>
            </a:r>
            <a:r>
              <a:rPr lang="en-GB" sz="3000" dirty="0" err="1"/>
              <a:t>decât</a:t>
            </a:r>
            <a:r>
              <a:rPr lang="en-GB" sz="3000" dirty="0"/>
              <a:t> </a:t>
            </a:r>
            <a:r>
              <a:rPr lang="en-GB" sz="3000" dirty="0" err="1"/>
              <a:t>maximizarea</a:t>
            </a:r>
            <a:r>
              <a:rPr lang="en-GB" sz="3000" dirty="0"/>
              <a:t> </a:t>
            </a:r>
            <a:r>
              <a:rPr lang="en-GB" sz="3000" dirty="0" err="1"/>
              <a:t>profitului</a:t>
            </a:r>
            <a:r>
              <a:rPr lang="en-GB" sz="3000" dirty="0"/>
              <a:t>.</a:t>
            </a: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lang="en-GB" sz="30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3000" dirty="0" err="1"/>
              <a:t>Acestea</a:t>
            </a:r>
            <a:r>
              <a:rPr lang="en-GB" sz="3000" dirty="0"/>
              <a:t> sunt orientate </a:t>
            </a:r>
            <a:r>
              <a:rPr lang="en-GB" sz="3000" dirty="0" err="1"/>
              <a:t>spre</a:t>
            </a:r>
            <a:r>
              <a:rPr lang="en-GB" sz="3000" dirty="0"/>
              <a:t> </a:t>
            </a:r>
            <a:r>
              <a:rPr lang="en-GB" sz="3000" dirty="0" err="1"/>
              <a:t>crearea</a:t>
            </a:r>
            <a:r>
              <a:rPr lang="en-GB" sz="3000" dirty="0"/>
              <a:t> de </a:t>
            </a:r>
            <a:r>
              <a:rPr lang="en-GB" sz="3000" dirty="0" err="1"/>
              <a:t>valoare</a:t>
            </a:r>
            <a:r>
              <a:rPr lang="en-GB" sz="3000" dirty="0"/>
              <a:t> </a:t>
            </a:r>
            <a:r>
              <a:rPr lang="en-GB" sz="3000" dirty="0" err="1"/>
              <a:t>pentru</a:t>
            </a:r>
            <a:r>
              <a:rPr lang="en-GB" sz="3000" dirty="0"/>
              <a:t> </a:t>
            </a:r>
            <a:r>
              <a:rPr lang="en-GB" sz="3000" dirty="0" err="1"/>
              <a:t>membrii</a:t>
            </a:r>
            <a:r>
              <a:rPr lang="en-GB" sz="3000" dirty="0"/>
              <a:t> lor </a:t>
            </a:r>
            <a:r>
              <a:rPr lang="en-GB" sz="3000" dirty="0" err="1"/>
              <a:t>și</a:t>
            </a:r>
            <a:r>
              <a:rPr lang="en-GB" sz="3000" dirty="0"/>
              <a:t> </a:t>
            </a:r>
            <a:r>
              <a:rPr lang="en-GB" sz="3000" dirty="0" err="1"/>
              <a:t>pentru</a:t>
            </a:r>
            <a:r>
              <a:rPr lang="en-GB" sz="3000" dirty="0"/>
              <a:t> </a:t>
            </a:r>
            <a:r>
              <a:rPr lang="en-GB" sz="3000" dirty="0" err="1"/>
              <a:t>comunitatea</a:t>
            </a:r>
            <a:r>
              <a:rPr lang="en-GB" sz="3000" dirty="0"/>
              <a:t> </a:t>
            </a:r>
            <a:r>
              <a:rPr lang="en-GB" sz="3000" dirty="0" err="1"/>
              <a:t>în</a:t>
            </a:r>
            <a:r>
              <a:rPr lang="en-GB" sz="3000" dirty="0"/>
              <a:t> care </a:t>
            </a:r>
            <a:r>
              <a:rPr lang="en-GB" sz="3000" dirty="0" err="1"/>
              <a:t>își</a:t>
            </a:r>
            <a:r>
              <a:rPr lang="en-GB" sz="3000" dirty="0"/>
              <a:t> </a:t>
            </a:r>
            <a:r>
              <a:rPr lang="en-GB" sz="3000" dirty="0" err="1"/>
              <a:t>desfășoară</a:t>
            </a:r>
            <a:r>
              <a:rPr lang="en-GB" sz="3000" dirty="0"/>
              <a:t> </a:t>
            </a:r>
            <a:r>
              <a:rPr lang="en-GB" sz="3000" dirty="0" err="1"/>
              <a:t>activitatea</a:t>
            </a:r>
            <a:r>
              <a:rPr lang="en-GB" sz="3000" dirty="0"/>
              <a:t>.</a:t>
            </a:r>
            <a:endParaRPr sz="30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4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e4caeb1a0d_0_14"/>
          <p:cNvSpPr txBox="1">
            <a:spLocks noGrp="1"/>
          </p:cNvSpPr>
          <p:nvPr>
            <p:ph type="title"/>
          </p:nvPr>
        </p:nvSpPr>
        <p:spPr>
          <a:xfrm>
            <a:off x="2561675" y="494173"/>
            <a:ext cx="3686700" cy="10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lang="en-GB" sz="3400" u="sng" dirty="0"/>
              <a:t>F</a:t>
            </a:r>
            <a:r>
              <a:rPr lang="ro-RO" sz="3400" u="sng" dirty="0"/>
              <a:t>undație</a:t>
            </a:r>
            <a:endParaRPr sz="3400" u="sng" dirty="0"/>
          </a:p>
        </p:txBody>
      </p:sp>
      <p:sp>
        <p:nvSpPr>
          <p:cNvPr id="234" name="Google Shape;234;g1e4caeb1a0d_0_14"/>
          <p:cNvSpPr txBox="1">
            <a:spLocks noGrp="1"/>
          </p:cNvSpPr>
          <p:nvPr>
            <p:ph type="body" idx="1"/>
          </p:nvPr>
        </p:nvSpPr>
        <p:spPr>
          <a:xfrm>
            <a:off x="658925" y="173242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3556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000"/>
              <a:buChar char="❖"/>
            </a:pPr>
            <a:r>
              <a:rPr lang="en-GB" dirty="0" err="1"/>
              <a:t>Fundațiile</a:t>
            </a:r>
            <a:r>
              <a:rPr lang="en-GB" dirty="0"/>
              <a:t> sunt </a:t>
            </a:r>
            <a:r>
              <a:rPr lang="en-GB" dirty="0" err="1"/>
              <a:t>organizații</a:t>
            </a:r>
            <a:r>
              <a:rPr lang="en-GB" dirty="0"/>
              <a:t> non-profit al </a:t>
            </a:r>
            <a:r>
              <a:rPr lang="en-GB" dirty="0" err="1"/>
              <a:t>căror</a:t>
            </a:r>
            <a:r>
              <a:rPr lang="en-GB" dirty="0"/>
              <a:t> scop </a:t>
            </a:r>
            <a:r>
              <a:rPr lang="en-GB" dirty="0" err="1"/>
              <a:t>este</a:t>
            </a:r>
            <a:r>
              <a:rPr lang="en-GB" dirty="0"/>
              <a:t> de a </a:t>
            </a:r>
            <a:r>
              <a:rPr lang="en-GB" dirty="0" err="1"/>
              <a:t>sprijini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promova</a:t>
            </a:r>
            <a:r>
              <a:rPr lang="en-GB" dirty="0"/>
              <a:t> </a:t>
            </a:r>
            <a:r>
              <a:rPr lang="en-GB" dirty="0" err="1"/>
              <a:t>cauze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, </a:t>
            </a:r>
            <a:r>
              <a:rPr lang="en-GB" dirty="0" err="1"/>
              <a:t>culturale</a:t>
            </a:r>
            <a:r>
              <a:rPr lang="en-GB" dirty="0"/>
              <a:t>, </a:t>
            </a:r>
            <a:r>
              <a:rPr lang="en-GB" dirty="0" err="1"/>
              <a:t>științifice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educaționale</a:t>
            </a:r>
            <a:r>
              <a:rPr lang="en-GB" dirty="0"/>
              <a:t>. </a:t>
            </a:r>
            <a:r>
              <a:rPr lang="en-GB" dirty="0" err="1"/>
              <a:t>Spre</a:t>
            </a:r>
            <a:r>
              <a:rPr lang="en-GB" dirty="0"/>
              <a:t> </a:t>
            </a:r>
            <a:r>
              <a:rPr lang="en-GB" dirty="0" err="1"/>
              <a:t>deosebire</a:t>
            </a:r>
            <a:r>
              <a:rPr lang="en-GB" dirty="0"/>
              <a:t> de </a:t>
            </a:r>
            <a:r>
              <a:rPr lang="en-GB" dirty="0" err="1"/>
              <a:t>asociații</a:t>
            </a:r>
            <a:r>
              <a:rPr lang="en-GB" dirty="0"/>
              <a:t>, </a:t>
            </a:r>
            <a:r>
              <a:rPr lang="en-GB" dirty="0" err="1"/>
              <a:t>acestea</a:t>
            </a:r>
            <a:r>
              <a:rPr lang="en-GB" dirty="0"/>
              <a:t> nu au </a:t>
            </a:r>
            <a:r>
              <a:rPr lang="en-GB" dirty="0" err="1"/>
              <a:t>membri</a:t>
            </a:r>
            <a:r>
              <a:rPr lang="en-GB" dirty="0"/>
              <a:t>, </a:t>
            </a:r>
            <a:r>
              <a:rPr lang="en-GB" dirty="0" err="1"/>
              <a:t>dar</a:t>
            </a:r>
            <a:r>
              <a:rPr lang="en-GB" dirty="0"/>
              <a:t> sunt administrate de un </a:t>
            </a:r>
            <a:r>
              <a:rPr lang="en-GB" dirty="0" err="1"/>
              <a:t>consiliu</a:t>
            </a:r>
            <a:r>
              <a:rPr lang="en-GB" dirty="0"/>
              <a:t> de </a:t>
            </a:r>
            <a:r>
              <a:rPr lang="en-GB" dirty="0" err="1"/>
              <a:t>administrație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de un </a:t>
            </a:r>
            <a:r>
              <a:rPr lang="en-GB" dirty="0" err="1"/>
              <a:t>comitet</a:t>
            </a:r>
            <a:r>
              <a:rPr lang="en-GB" dirty="0"/>
              <a:t> </a:t>
            </a:r>
            <a:r>
              <a:rPr lang="en-GB" dirty="0" err="1"/>
              <a:t>executiv</a:t>
            </a:r>
            <a:r>
              <a:rPr lang="en-GB" dirty="0"/>
              <a:t>.</a:t>
            </a:r>
          </a:p>
          <a:p>
            <a:pPr marL="457200" lvl="0" indent="-3556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000"/>
              <a:buChar char="❖"/>
            </a:pPr>
            <a:endParaRPr lang="en-GB" dirty="0"/>
          </a:p>
          <a:p>
            <a:pPr marL="457200" lvl="0" indent="-3556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000"/>
              <a:buChar char="❖"/>
            </a:pPr>
            <a:r>
              <a:rPr lang="en-GB" dirty="0" err="1"/>
              <a:t>Acestea</a:t>
            </a:r>
            <a:r>
              <a:rPr lang="en-GB" dirty="0"/>
              <a:t> </a:t>
            </a:r>
            <a:r>
              <a:rPr lang="en-GB" dirty="0" err="1"/>
              <a:t>lucrează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binele</a:t>
            </a:r>
            <a:r>
              <a:rPr lang="en-GB" dirty="0"/>
              <a:t> </a:t>
            </a:r>
            <a:r>
              <a:rPr lang="en-GB" dirty="0" err="1"/>
              <a:t>comun</a:t>
            </a:r>
            <a:r>
              <a:rPr lang="en-GB" dirty="0"/>
              <a:t>, </a:t>
            </a:r>
            <a:r>
              <a:rPr lang="en-GB" dirty="0" err="1"/>
              <a:t>finanțând</a:t>
            </a:r>
            <a:r>
              <a:rPr lang="en-GB" dirty="0"/>
              <a:t> </a:t>
            </a:r>
            <a:r>
              <a:rPr lang="en-GB" dirty="0" err="1"/>
              <a:t>proiecte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organizații</a:t>
            </a:r>
            <a:r>
              <a:rPr lang="en-GB" dirty="0"/>
              <a:t> care </a:t>
            </a:r>
            <a:r>
              <a:rPr lang="en-GB" dirty="0" err="1"/>
              <a:t>promovează</a:t>
            </a:r>
            <a:r>
              <a:rPr lang="en-GB" dirty="0"/>
              <a:t> </a:t>
            </a:r>
            <a:r>
              <a:rPr lang="en-GB" dirty="0" err="1"/>
              <a:t>cultura</a:t>
            </a:r>
            <a:r>
              <a:rPr lang="en-GB" dirty="0"/>
              <a:t>, </a:t>
            </a:r>
            <a:r>
              <a:rPr lang="en-GB" dirty="0" err="1"/>
              <a:t>știința</a:t>
            </a:r>
            <a:r>
              <a:rPr lang="en-GB" dirty="0"/>
              <a:t>, </a:t>
            </a:r>
            <a:r>
              <a:rPr lang="en-GB" dirty="0" err="1"/>
              <a:t>educația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sprijinul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persoanele</a:t>
            </a:r>
            <a:r>
              <a:rPr lang="en-GB" dirty="0"/>
              <a:t> </a:t>
            </a:r>
            <a:r>
              <a:rPr lang="en-GB" dirty="0" err="1"/>
              <a:t>aflate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dificultate</a:t>
            </a:r>
            <a:r>
              <a:rPr lang="en-GB" dirty="0"/>
              <a:t>.</a:t>
            </a:r>
          </a:p>
          <a:p>
            <a:pPr marL="457200" lvl="0" indent="-3556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000"/>
              <a:buChar char="❖"/>
            </a:pPr>
            <a:endParaRPr lang="en-GB" dirty="0"/>
          </a:p>
          <a:p>
            <a:pPr marL="457200" lvl="0" indent="-3556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2000"/>
              <a:buChar char="❖"/>
            </a:pPr>
            <a:r>
              <a:rPr lang="en-GB" dirty="0" err="1"/>
              <a:t>Datorită</a:t>
            </a:r>
            <a:r>
              <a:rPr lang="en-GB" dirty="0"/>
              <a:t> </a:t>
            </a:r>
            <a:r>
              <a:rPr lang="en-GB" dirty="0" err="1"/>
              <a:t>capacității</a:t>
            </a:r>
            <a:r>
              <a:rPr lang="en-GB" dirty="0"/>
              <a:t> lor de a </a:t>
            </a:r>
            <a:r>
              <a:rPr lang="en-GB" dirty="0" err="1"/>
              <a:t>oferi</a:t>
            </a:r>
            <a:r>
              <a:rPr lang="en-GB" dirty="0"/>
              <a:t> </a:t>
            </a:r>
            <a:r>
              <a:rPr lang="en-GB" dirty="0" err="1"/>
              <a:t>sprijin</a:t>
            </a:r>
            <a:r>
              <a:rPr lang="en-GB" dirty="0"/>
              <a:t> </a:t>
            </a:r>
            <a:r>
              <a:rPr lang="en-GB" dirty="0" err="1"/>
              <a:t>financiar</a:t>
            </a:r>
            <a:r>
              <a:rPr lang="en-GB" dirty="0"/>
              <a:t> pe termen lung, </a:t>
            </a:r>
            <a:r>
              <a:rPr lang="en-GB" dirty="0" err="1"/>
              <a:t>fundațiile</a:t>
            </a:r>
            <a:r>
              <a:rPr lang="en-GB" dirty="0"/>
              <a:t> pot </a:t>
            </a:r>
            <a:r>
              <a:rPr lang="en-GB" dirty="0" err="1"/>
              <a:t>avea</a:t>
            </a:r>
            <a:r>
              <a:rPr lang="en-GB" dirty="0"/>
              <a:t> un impact </a:t>
            </a:r>
            <a:r>
              <a:rPr lang="en-GB" dirty="0" err="1"/>
              <a:t>semnificativ</a:t>
            </a:r>
            <a:r>
              <a:rPr lang="en-GB" dirty="0"/>
              <a:t> </a:t>
            </a:r>
            <a:r>
              <a:rPr lang="en-GB" dirty="0" err="1"/>
              <a:t>asupra</a:t>
            </a:r>
            <a:r>
              <a:rPr lang="en-GB" dirty="0"/>
              <a:t> </a:t>
            </a:r>
            <a:r>
              <a:rPr lang="en-GB" dirty="0" err="1"/>
              <a:t>societății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a </a:t>
            </a:r>
            <a:r>
              <a:rPr lang="en-GB" dirty="0" err="1"/>
              <a:t>cauzelor</a:t>
            </a:r>
            <a:r>
              <a:rPr lang="en-GB" dirty="0"/>
              <a:t> pe care le </a:t>
            </a:r>
            <a:r>
              <a:rPr lang="en-GB" dirty="0" err="1"/>
              <a:t>sprijină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title"/>
          </p:nvPr>
        </p:nvSpPr>
        <p:spPr>
          <a:xfrm>
            <a:off x="457200" y="185743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</a:pPr>
            <a:r>
              <a:rPr lang="en-GB" dirty="0"/>
              <a:t>INTRODUC</a:t>
            </a:r>
            <a:r>
              <a:rPr lang="ro-RO" dirty="0"/>
              <a:t>ERE</a:t>
            </a:r>
            <a:endParaRPr dirty="0"/>
          </a:p>
        </p:txBody>
      </p:sp>
      <p:sp>
        <p:nvSpPr>
          <p:cNvPr id="108" name="Google Shape;108;p3"/>
          <p:cNvSpPr txBox="1">
            <a:spLocks noGrp="1"/>
          </p:cNvSpPr>
          <p:nvPr>
            <p:ph type="body" idx="1"/>
          </p:nvPr>
        </p:nvSpPr>
        <p:spPr>
          <a:xfrm>
            <a:off x="457200" y="179292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2727"/>
              <a:buNone/>
            </a:pPr>
            <a:endParaRPr sz="3850" u="sng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endParaRPr sz="12800" u="sng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r>
              <a:rPr lang="ro-RO" sz="12800" dirty="0">
                <a:solidFill>
                  <a:srgbClr val="66C0C4"/>
                </a:solidFill>
              </a:rPr>
              <a:t>Economia socială</a:t>
            </a:r>
            <a:endParaRPr sz="12800" dirty="0">
              <a:solidFill>
                <a:srgbClr val="66C0C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endParaRPr sz="12800" b="0" dirty="0"/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2800" dirty="0" err="1"/>
              <a:t>Defini</a:t>
            </a:r>
            <a:r>
              <a:rPr lang="ro-RO" sz="12800" dirty="0"/>
              <a:t>ție</a:t>
            </a:r>
            <a:endParaRPr sz="12800" dirty="0"/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2800" dirty="0"/>
              <a:t>T</a:t>
            </a:r>
            <a:r>
              <a:rPr lang="ro-RO" sz="12800" dirty="0"/>
              <a:t>ipologie</a:t>
            </a:r>
            <a:endParaRPr sz="12800" dirty="0"/>
          </a:p>
          <a:p>
            <a:pPr marL="457200" lvl="0" indent="-4318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ro-RO" sz="12800" dirty="0"/>
              <a:t>Obiective</a:t>
            </a:r>
            <a:endParaRPr sz="12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7142"/>
              <a:buNone/>
            </a:pPr>
            <a:endParaRPr sz="2800" u="sng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 u="sng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br>
              <a:rPr lang="en-GB" sz="2800" u="sng" dirty="0"/>
            </a:b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97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e4caeb1a0d_0_8"/>
          <p:cNvSpPr txBox="1">
            <a:spLocks noGrp="1"/>
          </p:cNvSpPr>
          <p:nvPr>
            <p:ph type="title"/>
          </p:nvPr>
        </p:nvSpPr>
        <p:spPr>
          <a:xfrm>
            <a:off x="1885949" y="383249"/>
            <a:ext cx="5020877" cy="11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dirty="0"/>
              <a:t>Ce sunt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?</a:t>
            </a:r>
            <a:endParaRPr dirty="0"/>
          </a:p>
        </p:txBody>
      </p:sp>
      <p:sp>
        <p:nvSpPr>
          <p:cNvPr id="241" name="Google Shape;241;g1e4caeb1a0d_0_8"/>
          <p:cNvSpPr txBox="1">
            <a:spLocks noGrp="1"/>
          </p:cNvSpPr>
          <p:nvPr>
            <p:ph type="body" idx="1"/>
          </p:nvPr>
        </p:nvSpPr>
        <p:spPr>
          <a:xfrm>
            <a:off x="426925" y="1591225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sunt </a:t>
            </a:r>
            <a:r>
              <a:rPr lang="en-GB" sz="1800" dirty="0" err="1"/>
              <a:t>fondate</a:t>
            </a:r>
            <a:r>
              <a:rPr lang="en-GB" sz="1800" dirty="0"/>
              <a:t> de </a:t>
            </a:r>
            <a:r>
              <a:rPr lang="en-GB" sz="1800" dirty="0" err="1"/>
              <a:t>persoane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</a:t>
            </a:r>
            <a:r>
              <a:rPr lang="en-GB" sz="1800" dirty="0" err="1"/>
              <a:t>grupuri</a:t>
            </a:r>
            <a:r>
              <a:rPr lang="en-GB" sz="1800" dirty="0"/>
              <a:t> motivate de o </a:t>
            </a:r>
            <a:r>
              <a:rPr lang="en-GB" sz="1800" dirty="0" err="1"/>
              <a:t>viziune</a:t>
            </a:r>
            <a:r>
              <a:rPr lang="en-GB" sz="1800" dirty="0"/>
              <a:t> de </a:t>
            </a:r>
            <a:r>
              <a:rPr lang="en-GB" sz="1800" dirty="0" err="1"/>
              <a:t>schimbare</a:t>
            </a:r>
            <a:r>
              <a:rPr lang="en-GB" sz="1800" dirty="0"/>
              <a:t> </a:t>
            </a:r>
            <a:r>
              <a:rPr lang="en-GB" sz="1800" dirty="0" err="1"/>
              <a:t>socială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au ca scop </a:t>
            </a:r>
            <a:r>
              <a:rPr lang="en-GB" sz="1800" dirty="0" err="1"/>
              <a:t>să</a:t>
            </a:r>
            <a:r>
              <a:rPr lang="en-GB" sz="1800" dirty="0"/>
              <a:t> </a:t>
            </a:r>
            <a:r>
              <a:rPr lang="en-GB" sz="1800" dirty="0" err="1"/>
              <a:t>răspundă</a:t>
            </a:r>
            <a:r>
              <a:rPr lang="en-GB" sz="1800" dirty="0"/>
              <a:t> </a:t>
            </a:r>
            <a:r>
              <a:rPr lang="en-GB" sz="1800" dirty="0" err="1"/>
              <a:t>unor</a:t>
            </a:r>
            <a:r>
              <a:rPr lang="en-GB" sz="1800" dirty="0"/>
              <a:t> </a:t>
            </a:r>
            <a:r>
              <a:rPr lang="en-GB" sz="1800" dirty="0" err="1"/>
              <a:t>probleme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de </a:t>
            </a:r>
            <a:r>
              <a:rPr lang="en-GB" sz="1800" dirty="0" err="1"/>
              <a:t>mediu</a:t>
            </a:r>
            <a:r>
              <a:rPr lang="en-GB" sz="1800" dirty="0"/>
              <a:t>, cum </a:t>
            </a:r>
            <a:r>
              <a:rPr lang="en-GB" sz="1800" dirty="0" err="1"/>
              <a:t>ar</a:t>
            </a:r>
            <a:r>
              <a:rPr lang="en-GB" sz="1800" dirty="0"/>
              <a:t> fi </a:t>
            </a:r>
            <a:r>
              <a:rPr lang="en-GB" sz="1800" dirty="0" err="1"/>
              <a:t>sărăcia</a:t>
            </a:r>
            <a:r>
              <a:rPr lang="en-GB" sz="1800" dirty="0"/>
              <a:t>, </a:t>
            </a:r>
            <a:r>
              <a:rPr lang="en-GB" sz="1800" dirty="0" err="1"/>
              <a:t>șomajul</a:t>
            </a:r>
            <a:r>
              <a:rPr lang="en-GB" sz="1800" dirty="0"/>
              <a:t>, </a:t>
            </a:r>
            <a:r>
              <a:rPr lang="en-GB" sz="1800" dirty="0" err="1"/>
              <a:t>protecția</a:t>
            </a:r>
            <a:r>
              <a:rPr lang="en-GB" sz="1800" dirty="0"/>
              <a:t> </a:t>
            </a:r>
            <a:r>
              <a:rPr lang="en-GB" sz="1800" dirty="0" err="1"/>
              <a:t>mediului</a:t>
            </a:r>
            <a:r>
              <a:rPr lang="en-GB" sz="1800" dirty="0"/>
              <a:t>, </a:t>
            </a:r>
            <a:r>
              <a:rPr lang="en-GB" sz="1800" dirty="0" err="1"/>
              <a:t>sănătatea</a:t>
            </a:r>
            <a:r>
              <a:rPr lang="en-GB" sz="1800" dirty="0"/>
              <a:t> </a:t>
            </a:r>
            <a:r>
              <a:rPr lang="en-GB" sz="1800" dirty="0" err="1"/>
              <a:t>publică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</a:t>
            </a:r>
            <a:r>
              <a:rPr lang="en-GB" sz="1800" dirty="0" err="1"/>
              <a:t>accesul</a:t>
            </a:r>
            <a:r>
              <a:rPr lang="en-GB" sz="1800" dirty="0"/>
              <a:t> la </a:t>
            </a:r>
            <a:r>
              <a:rPr lang="en-GB" sz="1800" dirty="0" err="1"/>
              <a:t>educație</a:t>
            </a:r>
            <a:r>
              <a:rPr lang="en-GB" sz="1800" dirty="0"/>
              <a:t>.</a:t>
            </a:r>
            <a:endParaRPr sz="1800" dirty="0"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b="0" dirty="0"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6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s-au </a:t>
            </a:r>
            <a:r>
              <a:rPr lang="en-GB" sz="1800" dirty="0" err="1"/>
              <a:t>dovedit</a:t>
            </a:r>
            <a:r>
              <a:rPr lang="en-GB" sz="1800" dirty="0"/>
              <a:t> a fi un model </a:t>
            </a:r>
            <a:r>
              <a:rPr lang="en-GB" sz="1800" dirty="0" err="1"/>
              <a:t>eficient</a:t>
            </a:r>
            <a:r>
              <a:rPr lang="en-GB" sz="1800" dirty="0"/>
              <a:t> de </a:t>
            </a:r>
            <a:r>
              <a:rPr lang="en-GB" sz="1800" dirty="0" err="1"/>
              <a:t>abordare</a:t>
            </a:r>
            <a:r>
              <a:rPr lang="en-GB" sz="1800" dirty="0"/>
              <a:t> a </a:t>
            </a:r>
            <a:r>
              <a:rPr lang="en-GB" sz="1800" dirty="0" err="1"/>
              <a:t>provocărilor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de </a:t>
            </a:r>
            <a:r>
              <a:rPr lang="en-GB" sz="1800" dirty="0" err="1"/>
              <a:t>mediu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de </a:t>
            </a:r>
            <a:r>
              <a:rPr lang="en-GB" sz="1800" dirty="0" err="1"/>
              <a:t>creare</a:t>
            </a:r>
            <a:r>
              <a:rPr lang="en-GB" sz="1800" dirty="0"/>
              <a:t> a </a:t>
            </a:r>
            <a:r>
              <a:rPr lang="en-GB" sz="1800" dirty="0" err="1"/>
              <a:t>unui</a:t>
            </a:r>
            <a:r>
              <a:rPr lang="en-GB" sz="1800" dirty="0"/>
              <a:t> impact </a:t>
            </a:r>
            <a:r>
              <a:rPr lang="en-GB" sz="1800" dirty="0" err="1"/>
              <a:t>pozitiv</a:t>
            </a:r>
            <a:r>
              <a:rPr lang="en-GB" sz="1800" dirty="0"/>
              <a:t> </a:t>
            </a:r>
            <a:r>
              <a:rPr lang="en-GB" sz="1800" dirty="0" err="1"/>
              <a:t>asupra</a:t>
            </a:r>
            <a:r>
              <a:rPr lang="en-GB" sz="1800" dirty="0"/>
              <a:t> </a:t>
            </a:r>
            <a:r>
              <a:rPr lang="en-GB" sz="1800" dirty="0" err="1"/>
              <a:t>societății</a:t>
            </a:r>
            <a:r>
              <a:rPr lang="en-GB" sz="1800" dirty="0"/>
              <a:t>. </a:t>
            </a:r>
            <a:r>
              <a:rPr lang="en-GB" sz="1800" dirty="0" err="1"/>
              <a:t>În</a:t>
            </a:r>
            <a:r>
              <a:rPr lang="en-GB" sz="1800" dirty="0"/>
              <a:t> plus, </a:t>
            </a:r>
            <a:r>
              <a:rPr lang="en-GB" sz="1800" dirty="0" err="1"/>
              <a:t>acestea</a:t>
            </a:r>
            <a:r>
              <a:rPr lang="en-GB" sz="1800" dirty="0"/>
              <a:t> pot </a:t>
            </a:r>
            <a:r>
              <a:rPr lang="en-GB" sz="1800" dirty="0" err="1"/>
              <a:t>juca</a:t>
            </a:r>
            <a:r>
              <a:rPr lang="en-GB" sz="1800" dirty="0"/>
              <a:t> un </a:t>
            </a:r>
            <a:r>
              <a:rPr lang="en-GB" sz="1800" dirty="0" err="1"/>
              <a:t>rol</a:t>
            </a:r>
            <a:r>
              <a:rPr lang="en-GB" sz="1800" dirty="0"/>
              <a:t> important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îmbunătățirea</a:t>
            </a:r>
            <a:r>
              <a:rPr lang="en-GB" sz="1800" dirty="0"/>
              <a:t> </a:t>
            </a:r>
            <a:r>
              <a:rPr lang="en-GB" sz="1800" dirty="0" err="1"/>
              <a:t>sustenabilității</a:t>
            </a:r>
            <a:r>
              <a:rPr lang="en-GB" sz="1800" dirty="0"/>
              <a:t> </a:t>
            </a:r>
            <a:r>
              <a:rPr lang="en-GB" sz="1800" dirty="0" err="1"/>
              <a:t>modelului</a:t>
            </a:r>
            <a:r>
              <a:rPr lang="en-GB" sz="1800" dirty="0"/>
              <a:t> lor de </a:t>
            </a:r>
            <a:r>
              <a:rPr lang="en-GB" sz="1800" dirty="0" err="1"/>
              <a:t>afaceri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a </a:t>
            </a:r>
            <a:r>
              <a:rPr lang="en-GB" sz="1800" dirty="0" err="1"/>
              <a:t>societății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general </a:t>
            </a:r>
            <a:r>
              <a:rPr lang="en-GB" sz="1800" dirty="0" err="1"/>
              <a:t>prin</a:t>
            </a:r>
            <a:r>
              <a:rPr lang="en-GB" sz="1800" dirty="0"/>
              <a:t> </a:t>
            </a:r>
            <a:r>
              <a:rPr lang="en-GB" sz="1800" dirty="0" err="1"/>
              <a:t>adoptarea</a:t>
            </a:r>
            <a:r>
              <a:rPr lang="en-GB" sz="1800" dirty="0"/>
              <a:t> </a:t>
            </a:r>
            <a:r>
              <a:rPr lang="en-GB" sz="1800" dirty="0" err="1"/>
              <a:t>unor</a:t>
            </a:r>
            <a:r>
              <a:rPr lang="en-GB" sz="1800" dirty="0"/>
              <a:t> </a:t>
            </a:r>
            <a:r>
              <a:rPr lang="en-GB" sz="1800" dirty="0" err="1"/>
              <a:t>practici</a:t>
            </a:r>
            <a:r>
              <a:rPr lang="en-GB" sz="1800" dirty="0"/>
              <a:t> </a:t>
            </a:r>
            <a:r>
              <a:rPr lang="en-GB" sz="1800" dirty="0" err="1"/>
              <a:t>comerciale</a:t>
            </a:r>
            <a:r>
              <a:rPr lang="en-GB" sz="1800" dirty="0"/>
              <a:t> </a:t>
            </a:r>
            <a:r>
              <a:rPr lang="en-GB" sz="1800" dirty="0" err="1"/>
              <a:t>responsabile</a:t>
            </a:r>
            <a:r>
              <a:rPr lang="en-GB" sz="1800" dirty="0"/>
              <a:t>, cum </a:t>
            </a:r>
            <a:r>
              <a:rPr lang="en-GB" sz="1800" dirty="0" err="1"/>
              <a:t>ar</a:t>
            </a:r>
            <a:r>
              <a:rPr lang="en-GB" sz="1800" dirty="0"/>
              <a:t> fi </a:t>
            </a:r>
            <a:r>
              <a:rPr lang="en-GB" sz="1800" dirty="0" err="1"/>
              <a:t>reducerea</a:t>
            </a:r>
            <a:r>
              <a:rPr lang="en-GB" sz="1800" dirty="0"/>
              <a:t> </a:t>
            </a:r>
            <a:r>
              <a:rPr lang="en-GB" sz="1800" dirty="0" err="1"/>
              <a:t>emisiilor</a:t>
            </a:r>
            <a:r>
              <a:rPr lang="en-GB" sz="1800" dirty="0"/>
              <a:t> de gaze cu </a:t>
            </a:r>
            <a:r>
              <a:rPr lang="en-GB" sz="1800" dirty="0" err="1"/>
              <a:t>efect</a:t>
            </a:r>
            <a:r>
              <a:rPr lang="en-GB" sz="1800" dirty="0"/>
              <a:t> de </a:t>
            </a:r>
            <a:r>
              <a:rPr lang="en-GB" sz="1800" dirty="0" err="1"/>
              <a:t>seră</a:t>
            </a:r>
            <a:r>
              <a:rPr lang="en-GB" sz="1800" dirty="0"/>
              <a:t>, </a:t>
            </a:r>
            <a:r>
              <a:rPr lang="en-GB" sz="1800" dirty="0" err="1"/>
              <a:t>utilizarea</a:t>
            </a:r>
            <a:r>
              <a:rPr lang="en-GB" sz="1800" dirty="0"/>
              <a:t> </a:t>
            </a:r>
            <a:r>
              <a:rPr lang="en-GB" sz="1800" dirty="0" err="1"/>
              <a:t>energiei</a:t>
            </a:r>
            <a:r>
              <a:rPr lang="en-GB" sz="1800" dirty="0"/>
              <a:t> </a:t>
            </a:r>
            <a:r>
              <a:rPr lang="en-GB" sz="1800" dirty="0" err="1"/>
              <a:t>regenerabile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</a:t>
            </a:r>
            <a:r>
              <a:rPr lang="en-GB" sz="1800" dirty="0" err="1"/>
              <a:t>promovarea</a:t>
            </a:r>
            <a:r>
              <a:rPr lang="en-GB" sz="1800" dirty="0"/>
              <a:t> </a:t>
            </a:r>
            <a:r>
              <a:rPr lang="en-GB" sz="1800" dirty="0" err="1"/>
              <a:t>unor</a:t>
            </a:r>
            <a:r>
              <a:rPr lang="en-GB" sz="1800" dirty="0"/>
              <a:t> </a:t>
            </a:r>
            <a:r>
              <a:rPr lang="en-GB" sz="1800" dirty="0" err="1"/>
              <a:t>practici</a:t>
            </a:r>
            <a:r>
              <a:rPr lang="en-GB" sz="1800" dirty="0"/>
              <a:t> </a:t>
            </a:r>
            <a:r>
              <a:rPr lang="en-GB" sz="1800" dirty="0" err="1"/>
              <a:t>durabile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etice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procesele</a:t>
            </a:r>
            <a:r>
              <a:rPr lang="en-GB" sz="1800" dirty="0"/>
              <a:t> de </a:t>
            </a:r>
            <a:r>
              <a:rPr lang="en-GB" sz="1800" dirty="0" err="1"/>
              <a:t>producție</a:t>
            </a:r>
            <a:r>
              <a:rPr lang="en-GB" sz="1800" dirty="0"/>
              <a:t>.</a:t>
            </a:r>
            <a:endParaRPr sz="18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6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1e4caeb1a0d_0_8"/>
          <p:cNvSpPr/>
          <p:nvPr/>
        </p:nvSpPr>
        <p:spPr>
          <a:xfrm>
            <a:off x="4075525" y="3165385"/>
            <a:ext cx="322800" cy="796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e4caeb1a0d_0_20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en-US" sz="3600" dirty="0">
              <a:solidFill>
                <a:srgbClr val="66C0C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600" i="1" dirty="0" err="1">
                <a:solidFill>
                  <a:srgbClr val="66C0C4"/>
                </a:solidFill>
              </a:rPr>
              <a:t>Provocările</a:t>
            </a:r>
            <a:r>
              <a:rPr lang="en-US" sz="4600" i="1" dirty="0">
                <a:solidFill>
                  <a:srgbClr val="66C0C4"/>
                </a:solidFill>
              </a:rPr>
              <a:t> </a:t>
            </a:r>
            <a:r>
              <a:rPr lang="en-US" sz="4600" i="1" dirty="0" err="1">
                <a:solidFill>
                  <a:srgbClr val="66C0C4"/>
                </a:solidFill>
              </a:rPr>
              <a:t>și</a:t>
            </a:r>
            <a:r>
              <a:rPr lang="en-US" sz="4600" i="1" dirty="0">
                <a:solidFill>
                  <a:srgbClr val="66C0C4"/>
                </a:solidFill>
              </a:rPr>
              <a:t> </a:t>
            </a:r>
            <a:r>
              <a:rPr lang="en-US" sz="4600" i="1" dirty="0" err="1">
                <a:solidFill>
                  <a:srgbClr val="66C0C4"/>
                </a:solidFill>
              </a:rPr>
              <a:t>oportunitățile</a:t>
            </a:r>
            <a:r>
              <a:rPr lang="en-US" sz="4600" i="1" dirty="0">
                <a:solidFill>
                  <a:srgbClr val="66C0C4"/>
                </a:solidFill>
              </a:rPr>
              <a:t> </a:t>
            </a:r>
            <a:r>
              <a:rPr lang="en-US" sz="4600" i="1" dirty="0" err="1">
                <a:solidFill>
                  <a:srgbClr val="66C0C4"/>
                </a:solidFill>
              </a:rPr>
              <a:t>întreprinderilor</a:t>
            </a:r>
            <a:r>
              <a:rPr lang="en-US" sz="4600" i="1" dirty="0">
                <a:solidFill>
                  <a:srgbClr val="66C0C4"/>
                </a:solidFill>
              </a:rPr>
              <a:t> </a:t>
            </a:r>
            <a:r>
              <a:rPr lang="en-US" sz="4600" i="1" dirty="0" err="1">
                <a:solidFill>
                  <a:srgbClr val="66C0C4"/>
                </a:solidFill>
              </a:rPr>
              <a:t>sociale</a:t>
            </a:r>
            <a:endParaRPr lang="en-US" sz="4600" i="1" dirty="0">
              <a:solidFill>
                <a:srgbClr val="66C0C4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lang="en-US" sz="3600" dirty="0">
              <a:solidFill>
                <a:srgbClr val="66C0C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e4caeb1a0d_0_2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o-RO" sz="3800" dirty="0"/>
              <a:t>Provocări</a:t>
            </a:r>
            <a:r>
              <a:rPr lang="en-GB" sz="3800" dirty="0"/>
              <a:t>:</a:t>
            </a:r>
            <a:endParaRPr sz="3800" dirty="0"/>
          </a:p>
        </p:txBody>
      </p:sp>
      <p:sp>
        <p:nvSpPr>
          <p:cNvPr id="255" name="Google Shape;255;g1e4caeb1a0d_0_26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400" dirty="0" err="1"/>
              <a:t>Iată</a:t>
            </a:r>
            <a:r>
              <a:rPr lang="en-GB" sz="2400" dirty="0"/>
              <a:t> </a:t>
            </a:r>
            <a:r>
              <a:rPr lang="en-GB" sz="2400" dirty="0" err="1"/>
              <a:t>câteva</a:t>
            </a:r>
            <a:r>
              <a:rPr lang="en-GB" sz="2400" dirty="0"/>
              <a:t> </a:t>
            </a:r>
            <a:r>
              <a:rPr lang="en-GB" sz="2400" dirty="0" err="1"/>
              <a:t>dintre</a:t>
            </a:r>
            <a:r>
              <a:rPr lang="en-GB" sz="2400" dirty="0"/>
              <a:t> </a:t>
            </a:r>
            <a:r>
              <a:rPr lang="en-GB" sz="2400" dirty="0" err="1"/>
              <a:t>principalele</a:t>
            </a:r>
            <a:r>
              <a:rPr lang="en-GB" sz="2400" dirty="0"/>
              <a:t> </a:t>
            </a:r>
            <a:r>
              <a:rPr lang="en-GB" sz="2400" dirty="0" err="1"/>
              <a:t>provocări</a:t>
            </a:r>
            <a:r>
              <a:rPr lang="en-GB" sz="2400" dirty="0"/>
              <a:t> cu care se pot </a:t>
            </a:r>
            <a:r>
              <a:rPr lang="en-GB" sz="2400" dirty="0" err="1"/>
              <a:t>confrunta</a:t>
            </a:r>
            <a:r>
              <a:rPr lang="en-GB" sz="2400" dirty="0"/>
              <a:t> </a:t>
            </a:r>
            <a:r>
              <a:rPr lang="en-GB" sz="2400" dirty="0" err="1"/>
              <a:t>întreprinderile</a:t>
            </a:r>
            <a:r>
              <a:rPr lang="en-GB" sz="2400" dirty="0"/>
              <a:t> </a:t>
            </a:r>
            <a:r>
              <a:rPr lang="en-GB" sz="2400" dirty="0" err="1"/>
              <a:t>sociale</a:t>
            </a:r>
            <a:r>
              <a:rPr lang="en-GB" sz="2400" dirty="0"/>
              <a:t>:</a:t>
            </a:r>
            <a:endParaRPr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b="0" dirty="0"/>
          </a:p>
          <a:p>
            <a:pPr marL="457200" lvl="0" indent="-34290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AutoNum type="arabicPeriod"/>
            </a:pPr>
            <a:r>
              <a:rPr lang="en-GB" sz="1800" dirty="0" err="1">
                <a:solidFill>
                  <a:srgbClr val="398F98"/>
                </a:solidFill>
              </a:rPr>
              <a:t>Sustenabilitate</a:t>
            </a:r>
            <a:r>
              <a:rPr lang="en-GB" sz="1800" dirty="0">
                <a:solidFill>
                  <a:srgbClr val="398F98"/>
                </a:solidFill>
              </a:rPr>
              <a:t> </a:t>
            </a:r>
            <a:r>
              <a:rPr lang="en-GB" sz="1800" dirty="0" err="1">
                <a:solidFill>
                  <a:srgbClr val="398F98"/>
                </a:solidFill>
              </a:rPr>
              <a:t>financiară</a:t>
            </a:r>
            <a:r>
              <a:rPr lang="en-GB" sz="1800" dirty="0">
                <a:solidFill>
                  <a:srgbClr val="398F98"/>
                </a:solidFill>
              </a:rPr>
              <a:t>:</a:t>
            </a:r>
            <a:r>
              <a:rPr lang="en-GB" sz="1800" b="0" dirty="0"/>
              <a:t> </a:t>
            </a: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se </a:t>
            </a:r>
            <a:r>
              <a:rPr lang="en-GB" sz="1800" dirty="0" err="1"/>
              <a:t>confruntă</a:t>
            </a:r>
            <a:r>
              <a:rPr lang="en-GB" sz="1800" dirty="0"/>
              <a:t> cu </a:t>
            </a:r>
            <a:r>
              <a:rPr lang="en-GB" sz="1800" dirty="0" err="1"/>
              <a:t>provocarea</a:t>
            </a:r>
            <a:r>
              <a:rPr lang="en-GB" sz="1800" dirty="0"/>
              <a:t> de a </a:t>
            </a:r>
            <a:r>
              <a:rPr lang="en-GB" sz="1800" dirty="0" err="1"/>
              <a:t>găsi</a:t>
            </a:r>
            <a:r>
              <a:rPr lang="en-GB" sz="1800" dirty="0"/>
              <a:t> un </a:t>
            </a:r>
            <a:r>
              <a:rPr lang="en-GB" sz="1800" dirty="0" err="1"/>
              <a:t>echilibru</a:t>
            </a:r>
            <a:r>
              <a:rPr lang="en-GB" sz="1800" dirty="0"/>
              <a:t> </a:t>
            </a:r>
            <a:r>
              <a:rPr lang="en-GB" sz="1800" dirty="0" err="1"/>
              <a:t>între</a:t>
            </a:r>
            <a:r>
              <a:rPr lang="en-GB" sz="1800" dirty="0"/>
              <a:t> </a:t>
            </a:r>
            <a:r>
              <a:rPr lang="en-GB" sz="1800" dirty="0" err="1"/>
              <a:t>urmărirea</a:t>
            </a:r>
            <a:r>
              <a:rPr lang="en-GB" sz="1800" dirty="0"/>
              <a:t> </a:t>
            </a:r>
            <a:r>
              <a:rPr lang="en-GB" sz="1800" dirty="0" err="1"/>
              <a:t>obiectivelor</a:t>
            </a:r>
            <a:r>
              <a:rPr lang="en-GB" sz="1800" dirty="0"/>
              <a:t> lor </a:t>
            </a:r>
            <a:r>
              <a:rPr lang="en-GB" sz="1800" dirty="0" err="1"/>
              <a:t>sociale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generarea</a:t>
            </a:r>
            <a:r>
              <a:rPr lang="en-GB" sz="1800" dirty="0"/>
              <a:t> de </a:t>
            </a:r>
            <a:r>
              <a:rPr lang="en-GB" sz="1800" dirty="0" err="1"/>
              <a:t>venituri</a:t>
            </a:r>
            <a:r>
              <a:rPr lang="en-GB" sz="1800" dirty="0"/>
              <a:t> </a:t>
            </a:r>
            <a:r>
              <a:rPr lang="en-GB" sz="1800" dirty="0" err="1"/>
              <a:t>durabile</a:t>
            </a:r>
            <a:r>
              <a:rPr lang="en-GB" sz="1800" dirty="0"/>
              <a:t> </a:t>
            </a:r>
            <a:r>
              <a:rPr lang="en-GB" sz="1800" dirty="0" err="1"/>
              <a:t>pentru</a:t>
            </a:r>
            <a:r>
              <a:rPr lang="en-GB" sz="1800" dirty="0"/>
              <a:t> a le </a:t>
            </a:r>
            <a:r>
              <a:rPr lang="en-GB" sz="1800" dirty="0" err="1"/>
              <a:t>asigura</a:t>
            </a:r>
            <a:r>
              <a:rPr lang="en-GB" sz="1800" dirty="0"/>
              <a:t> </a:t>
            </a:r>
            <a:r>
              <a:rPr lang="en-GB" sz="1800" dirty="0" err="1"/>
              <a:t>supraviețuirea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creșterea</a:t>
            </a:r>
            <a:r>
              <a:rPr lang="en-GB" sz="1800" dirty="0"/>
              <a:t>. A </a:t>
            </a:r>
            <a:r>
              <a:rPr lang="en-GB" sz="1800" dirty="0" err="1"/>
              <a:t>avea</a:t>
            </a:r>
            <a:r>
              <a:rPr lang="en-GB" sz="1800" dirty="0"/>
              <a:t> un model de </a:t>
            </a:r>
            <a:r>
              <a:rPr lang="en-GB" sz="1800" dirty="0" err="1"/>
              <a:t>afaceri</a:t>
            </a:r>
            <a:r>
              <a:rPr lang="en-GB" sz="1800" dirty="0"/>
              <a:t> solid </a:t>
            </a:r>
            <a:r>
              <a:rPr lang="en-GB" sz="1800" dirty="0" err="1"/>
              <a:t>și</a:t>
            </a:r>
            <a:r>
              <a:rPr lang="en-GB" sz="1800" dirty="0"/>
              <a:t> un management </a:t>
            </a:r>
            <a:r>
              <a:rPr lang="en-GB" sz="1800" dirty="0" err="1"/>
              <a:t>financiar</a:t>
            </a:r>
            <a:r>
              <a:rPr lang="en-GB" sz="1800" dirty="0"/>
              <a:t> </a:t>
            </a:r>
            <a:r>
              <a:rPr lang="en-GB" sz="1800" dirty="0" err="1"/>
              <a:t>eficient</a:t>
            </a:r>
            <a:r>
              <a:rPr lang="en-GB" sz="1800" dirty="0"/>
              <a:t>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esențial</a:t>
            </a:r>
            <a:r>
              <a:rPr lang="en-GB" sz="1800" dirty="0"/>
              <a:t> </a:t>
            </a:r>
            <a:r>
              <a:rPr lang="en-GB" sz="1800" dirty="0" err="1"/>
              <a:t>pentru</a:t>
            </a:r>
            <a:r>
              <a:rPr lang="en-GB" sz="1800" dirty="0"/>
              <a:t> a </a:t>
            </a:r>
            <a:r>
              <a:rPr lang="en-GB" sz="1800" dirty="0" err="1"/>
              <a:t>asigura</a:t>
            </a:r>
            <a:r>
              <a:rPr lang="en-GB" sz="1800" dirty="0"/>
              <a:t> </a:t>
            </a:r>
            <a:r>
              <a:rPr lang="en-GB" sz="1800" dirty="0" err="1"/>
              <a:t>sustenabilitatea</a:t>
            </a:r>
            <a:r>
              <a:rPr lang="en-GB" sz="1800" dirty="0"/>
              <a:t> pe termen lung.</a:t>
            </a:r>
            <a:endParaRPr lang="ro-RO" sz="1800" dirty="0"/>
          </a:p>
          <a:p>
            <a:pPr marL="11430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</a:pPr>
            <a:endParaRPr lang="ro-RO" sz="1800" dirty="0"/>
          </a:p>
          <a:p>
            <a:pPr marL="11430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</a:pPr>
            <a:r>
              <a:rPr lang="en-GB" sz="1800" dirty="0"/>
              <a:t>2. </a:t>
            </a:r>
            <a:r>
              <a:rPr lang="en-GB" sz="1800" dirty="0" err="1">
                <a:solidFill>
                  <a:srgbClr val="398F98"/>
                </a:solidFill>
              </a:rPr>
              <a:t>Accesul</a:t>
            </a:r>
            <a:r>
              <a:rPr lang="en-GB" sz="1800" dirty="0">
                <a:solidFill>
                  <a:srgbClr val="398F98"/>
                </a:solidFill>
              </a:rPr>
              <a:t> la </a:t>
            </a:r>
            <a:r>
              <a:rPr lang="en-GB" sz="1800" dirty="0" err="1">
                <a:solidFill>
                  <a:srgbClr val="398F98"/>
                </a:solidFill>
              </a:rPr>
              <a:t>finanțare</a:t>
            </a:r>
            <a:r>
              <a:rPr lang="en-GB" sz="1800" dirty="0">
                <a:solidFill>
                  <a:srgbClr val="398F98"/>
                </a:solidFill>
              </a:rPr>
              <a:t>:</a:t>
            </a:r>
            <a:r>
              <a:rPr lang="en-GB" sz="1800" b="0" dirty="0"/>
              <a:t> </a:t>
            </a: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sz="1800" dirty="0"/>
              <a:t> pot </a:t>
            </a:r>
            <a:r>
              <a:rPr lang="en-GB" sz="1800" dirty="0" err="1"/>
              <a:t>avea</a:t>
            </a:r>
            <a:r>
              <a:rPr lang="en-GB" sz="1800" dirty="0"/>
              <a:t> </a:t>
            </a:r>
            <a:r>
              <a:rPr lang="en-GB" sz="1800" dirty="0" err="1"/>
              <a:t>dificultăți</a:t>
            </a:r>
            <a:r>
              <a:rPr lang="en-GB" sz="1800" dirty="0"/>
              <a:t> </a:t>
            </a:r>
            <a:r>
              <a:rPr lang="en-GB" sz="1800" dirty="0" err="1"/>
              <a:t>să</a:t>
            </a:r>
            <a:r>
              <a:rPr lang="en-GB" sz="1800" dirty="0"/>
              <a:t> </a:t>
            </a:r>
            <a:r>
              <a:rPr lang="en-GB" sz="1800" dirty="0" err="1"/>
              <a:t>acceseze</a:t>
            </a:r>
            <a:r>
              <a:rPr lang="en-GB" sz="1800" dirty="0"/>
              <a:t> </a:t>
            </a:r>
            <a:r>
              <a:rPr lang="en-GB" sz="1800" dirty="0" err="1"/>
              <a:t>finanțare</a:t>
            </a:r>
            <a:r>
              <a:rPr lang="en-GB" sz="1800" dirty="0"/>
              <a:t> </a:t>
            </a:r>
            <a:r>
              <a:rPr lang="en-GB" sz="1800" dirty="0" err="1"/>
              <a:t>adecvată</a:t>
            </a:r>
            <a:r>
              <a:rPr lang="en-GB" sz="1800" dirty="0"/>
              <a:t>. </a:t>
            </a:r>
            <a:r>
              <a:rPr lang="en-GB" sz="1800" dirty="0" err="1"/>
              <a:t>Adesea</a:t>
            </a:r>
            <a:r>
              <a:rPr lang="en-GB" sz="1800" dirty="0"/>
              <a:t>, </a:t>
            </a:r>
            <a:r>
              <a:rPr lang="en-GB" sz="1800" dirty="0" err="1"/>
              <a:t>instituțiile</a:t>
            </a:r>
            <a:r>
              <a:rPr lang="en-GB" sz="1800" dirty="0"/>
              <a:t> </a:t>
            </a:r>
            <a:r>
              <a:rPr lang="en-GB" sz="1800" dirty="0" err="1"/>
              <a:t>financiare</a:t>
            </a:r>
            <a:r>
              <a:rPr lang="en-GB" sz="1800" dirty="0"/>
              <a:t> </a:t>
            </a:r>
            <a:r>
              <a:rPr lang="en-GB" sz="1800" dirty="0" err="1"/>
              <a:t>tradiționale</a:t>
            </a:r>
            <a:r>
              <a:rPr lang="en-GB" sz="1800" dirty="0"/>
              <a:t> pot fi </a:t>
            </a:r>
            <a:r>
              <a:rPr lang="en-GB" sz="1800" dirty="0" err="1"/>
              <a:t>reticente</a:t>
            </a:r>
            <a:r>
              <a:rPr lang="en-GB" sz="1800" dirty="0"/>
              <a:t> </a:t>
            </a:r>
            <a:r>
              <a:rPr lang="en-GB" sz="1800" dirty="0" err="1"/>
              <a:t>în</a:t>
            </a:r>
            <a:r>
              <a:rPr lang="en-GB" sz="1800" dirty="0"/>
              <a:t> a </a:t>
            </a:r>
            <a:r>
              <a:rPr lang="en-GB" sz="1800" dirty="0" err="1"/>
              <a:t>oferi</a:t>
            </a:r>
            <a:r>
              <a:rPr lang="en-GB" sz="1800" dirty="0"/>
              <a:t> </a:t>
            </a:r>
            <a:r>
              <a:rPr lang="en-GB" sz="1800" dirty="0" err="1"/>
              <a:t>finanțare</a:t>
            </a:r>
            <a:r>
              <a:rPr lang="en-GB" sz="1800" dirty="0"/>
              <a:t> </a:t>
            </a:r>
            <a:r>
              <a:rPr lang="en-GB" sz="1800" dirty="0" err="1"/>
              <a:t>întreprinderilor</a:t>
            </a:r>
            <a:r>
              <a:rPr lang="en-GB" sz="1800" dirty="0"/>
              <a:t> cu scop social, </a:t>
            </a:r>
            <a:r>
              <a:rPr lang="en-GB" sz="1800" dirty="0" err="1"/>
              <a:t>deoarece</a:t>
            </a:r>
            <a:r>
              <a:rPr lang="en-GB" sz="1800" dirty="0"/>
              <a:t> le pot </a:t>
            </a:r>
            <a:r>
              <a:rPr lang="en-GB" sz="1800" dirty="0" err="1"/>
              <a:t>considera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riscante</a:t>
            </a:r>
            <a:r>
              <a:rPr lang="en-GB" sz="1800" dirty="0"/>
              <a:t> </a:t>
            </a:r>
            <a:r>
              <a:rPr lang="en-GB" sz="1800" dirty="0" err="1"/>
              <a:t>sau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puțin</a:t>
            </a:r>
            <a:r>
              <a:rPr lang="en-GB" sz="1800" dirty="0"/>
              <a:t> </a:t>
            </a:r>
            <a:r>
              <a:rPr lang="en-GB" sz="1800" dirty="0" err="1"/>
              <a:t>profitabile</a:t>
            </a:r>
            <a:r>
              <a:rPr lang="en-GB" sz="1800" dirty="0"/>
              <a:t>.</a:t>
            </a:r>
            <a:endParaRPr sz="18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b="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e4caeb1a0d_0_51"/>
          <p:cNvSpPr txBox="1">
            <a:spLocks noGrp="1"/>
          </p:cNvSpPr>
          <p:nvPr>
            <p:ph type="body" idx="1"/>
          </p:nvPr>
        </p:nvSpPr>
        <p:spPr>
          <a:xfrm>
            <a:off x="457200" y="145076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>
              <a:solidFill>
                <a:srgbClr val="398F9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b="0" dirty="0"/>
              <a:t>3</a:t>
            </a:r>
            <a:r>
              <a:rPr lang="en-GB" dirty="0"/>
              <a:t>. </a:t>
            </a:r>
            <a:r>
              <a:rPr lang="en-GB" dirty="0" err="1">
                <a:solidFill>
                  <a:srgbClr val="398F98"/>
                </a:solidFill>
              </a:rPr>
              <a:t>Măsurarea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impactului</a:t>
            </a:r>
            <a:r>
              <a:rPr lang="en-GB" dirty="0">
                <a:solidFill>
                  <a:srgbClr val="398F98"/>
                </a:solidFill>
              </a:rPr>
              <a:t> social: </a:t>
            </a:r>
            <a:r>
              <a:rPr lang="en-GB" dirty="0"/>
              <a:t>O </a:t>
            </a:r>
            <a:r>
              <a:rPr lang="en-GB" dirty="0" err="1"/>
              <a:t>altă</a:t>
            </a:r>
            <a:r>
              <a:rPr lang="en-GB" dirty="0"/>
              <a:t> </a:t>
            </a:r>
            <a:r>
              <a:rPr lang="en-GB" dirty="0" err="1"/>
              <a:t>provocare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măsurarea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demonstrarea</a:t>
            </a:r>
            <a:r>
              <a:rPr lang="en-GB" dirty="0"/>
              <a:t> </a:t>
            </a:r>
            <a:r>
              <a:rPr lang="en-GB" dirty="0" err="1"/>
              <a:t>impactului</a:t>
            </a:r>
            <a:r>
              <a:rPr lang="en-GB" dirty="0"/>
              <a:t> lor social. </a:t>
            </a:r>
            <a:r>
              <a:rPr lang="en-GB" dirty="0" err="1"/>
              <a:t>Determinarea</a:t>
            </a:r>
            <a:r>
              <a:rPr lang="en-GB" dirty="0"/>
              <a:t> </a:t>
            </a:r>
            <a:r>
              <a:rPr lang="en-GB" dirty="0" err="1"/>
              <a:t>corectă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credibilă</a:t>
            </a:r>
            <a:r>
              <a:rPr lang="en-GB" dirty="0"/>
              <a:t> a </a:t>
            </a:r>
            <a:r>
              <a:rPr lang="en-GB" dirty="0" err="1"/>
              <a:t>eficacității</a:t>
            </a:r>
            <a:r>
              <a:rPr lang="en-GB" dirty="0"/>
              <a:t> </a:t>
            </a:r>
            <a:r>
              <a:rPr lang="en-GB" dirty="0" err="1"/>
              <a:t>activităților</a:t>
            </a:r>
            <a:r>
              <a:rPr lang="en-GB" dirty="0"/>
              <a:t> lor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poate</a:t>
            </a:r>
            <a:r>
              <a:rPr lang="en-GB" dirty="0"/>
              <a:t> fi </a:t>
            </a:r>
            <a:r>
              <a:rPr lang="en-GB" dirty="0" err="1"/>
              <a:t>complexă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necesită</a:t>
            </a:r>
            <a:r>
              <a:rPr lang="en-GB" dirty="0"/>
              <a:t> </a:t>
            </a:r>
            <a:r>
              <a:rPr lang="en-GB" dirty="0" err="1"/>
              <a:t>instrumente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metode</a:t>
            </a:r>
            <a:r>
              <a:rPr lang="en-GB" dirty="0"/>
              <a:t> </a:t>
            </a:r>
            <a:r>
              <a:rPr lang="en-GB" dirty="0" err="1"/>
              <a:t>adecvate</a:t>
            </a:r>
            <a:r>
              <a:rPr lang="en-GB" dirty="0"/>
              <a:t>.</a:t>
            </a: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b="0" dirty="0"/>
              <a:t>4.</a:t>
            </a:r>
            <a:r>
              <a:rPr lang="en-GB" dirty="0"/>
              <a:t> </a:t>
            </a:r>
            <a:r>
              <a:rPr lang="en-GB" dirty="0" err="1">
                <a:solidFill>
                  <a:srgbClr val="398F98"/>
                </a:solidFill>
              </a:rPr>
              <a:t>Colaborare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și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parteneriat</a:t>
            </a:r>
            <a:r>
              <a:rPr lang="en-GB" dirty="0">
                <a:solidFill>
                  <a:srgbClr val="398F98"/>
                </a:solidFill>
              </a:rPr>
              <a:t>:</a:t>
            </a:r>
            <a:r>
              <a:rPr lang="en-GB" b="0" dirty="0"/>
              <a:t>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pot beneficia de </a:t>
            </a:r>
            <a:r>
              <a:rPr lang="en-GB" dirty="0" err="1"/>
              <a:t>colaborarea</a:t>
            </a:r>
            <a:r>
              <a:rPr lang="en-GB" dirty="0"/>
              <a:t> cu </a:t>
            </a:r>
            <a:r>
              <a:rPr lang="en-GB" dirty="0" err="1"/>
              <a:t>alte</a:t>
            </a:r>
            <a:r>
              <a:rPr lang="en-GB" dirty="0"/>
              <a:t> </a:t>
            </a:r>
            <a:r>
              <a:rPr lang="en-GB" dirty="0" err="1"/>
              <a:t>organizații</a:t>
            </a:r>
            <a:r>
              <a:rPr lang="en-GB" dirty="0"/>
              <a:t>, </a:t>
            </a:r>
            <a:r>
              <a:rPr lang="en-GB" dirty="0" err="1"/>
              <a:t>atât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​​</a:t>
            </a:r>
            <a:r>
              <a:rPr lang="en-GB" dirty="0" err="1"/>
              <a:t>sectorul</a:t>
            </a:r>
            <a:r>
              <a:rPr lang="en-GB" dirty="0"/>
              <a:t> public, </a:t>
            </a:r>
            <a:r>
              <a:rPr lang="en-GB" dirty="0" err="1"/>
              <a:t>cât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cel</a:t>
            </a:r>
            <a:r>
              <a:rPr lang="en-GB" dirty="0"/>
              <a:t> </a:t>
            </a:r>
            <a:r>
              <a:rPr lang="en-GB" dirty="0" err="1"/>
              <a:t>privat</a:t>
            </a:r>
            <a:r>
              <a:rPr lang="en-GB" dirty="0"/>
              <a:t>,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aborda</a:t>
            </a:r>
            <a:r>
              <a:rPr lang="en-GB" dirty="0"/>
              <a:t> </a:t>
            </a:r>
            <a:r>
              <a:rPr lang="en-GB" dirty="0" err="1"/>
              <a:t>provocările</a:t>
            </a:r>
            <a:r>
              <a:rPr lang="en-GB" dirty="0"/>
              <a:t> </a:t>
            </a:r>
            <a:r>
              <a:rPr lang="en-GB" dirty="0" err="1"/>
              <a:t>societale</a:t>
            </a:r>
            <a:r>
              <a:rPr lang="en-GB" dirty="0"/>
              <a:t>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eficient</a:t>
            </a:r>
            <a:r>
              <a:rPr lang="en-GB" dirty="0"/>
              <a:t>. Cu </a:t>
            </a:r>
            <a:r>
              <a:rPr lang="en-GB" dirty="0" err="1"/>
              <a:t>toate</a:t>
            </a:r>
            <a:r>
              <a:rPr lang="en-GB" dirty="0"/>
              <a:t> </a:t>
            </a:r>
            <a:r>
              <a:rPr lang="en-GB" dirty="0" err="1"/>
              <a:t>acestea</a:t>
            </a:r>
            <a:r>
              <a:rPr lang="en-GB" dirty="0"/>
              <a:t>, </a:t>
            </a:r>
            <a:r>
              <a:rPr lang="en-GB" dirty="0" err="1"/>
              <a:t>construirea</a:t>
            </a:r>
            <a:r>
              <a:rPr lang="en-GB" dirty="0"/>
              <a:t> de </a:t>
            </a:r>
            <a:r>
              <a:rPr lang="en-GB" dirty="0" err="1"/>
              <a:t>parteneriate</a:t>
            </a:r>
            <a:r>
              <a:rPr lang="en-GB" dirty="0"/>
              <a:t> </a:t>
            </a:r>
            <a:r>
              <a:rPr lang="en-GB" dirty="0" err="1"/>
              <a:t>semnificative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gestionarea</a:t>
            </a:r>
            <a:r>
              <a:rPr lang="en-GB" dirty="0"/>
              <a:t> </a:t>
            </a:r>
            <a:r>
              <a:rPr lang="en-GB" dirty="0" err="1"/>
              <a:t>dinamicii</a:t>
            </a:r>
            <a:r>
              <a:rPr lang="en-GB" dirty="0"/>
              <a:t> </a:t>
            </a:r>
            <a:r>
              <a:rPr lang="en-GB" dirty="0" err="1"/>
              <a:t>colaborării</a:t>
            </a:r>
            <a:r>
              <a:rPr lang="en-GB" dirty="0"/>
              <a:t> </a:t>
            </a:r>
            <a:r>
              <a:rPr lang="en-GB" dirty="0" err="1"/>
              <a:t>poate</a:t>
            </a:r>
            <a:r>
              <a:rPr lang="en-GB" dirty="0"/>
              <a:t> fi </a:t>
            </a:r>
            <a:r>
              <a:rPr lang="en-GB" dirty="0" err="1"/>
              <a:t>complexă</a:t>
            </a:r>
            <a:r>
              <a:rPr lang="en-GB" dirty="0"/>
              <a:t>, </a:t>
            </a:r>
            <a:r>
              <a:rPr lang="en-GB" dirty="0" err="1"/>
              <a:t>consumatoare</a:t>
            </a:r>
            <a:r>
              <a:rPr lang="en-GB" dirty="0"/>
              <a:t> de </a:t>
            </a:r>
            <a:r>
              <a:rPr lang="en-GB" dirty="0" err="1"/>
              <a:t>timp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consumatoare</a:t>
            </a:r>
            <a:r>
              <a:rPr lang="en-GB" dirty="0"/>
              <a:t> de resurse.</a:t>
            </a: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e4caeb1a0d_0_39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b="0" dirty="0"/>
              <a:t>5. </a:t>
            </a:r>
            <a:r>
              <a:rPr lang="it-IT" dirty="0">
                <a:solidFill>
                  <a:srgbClr val="398F98"/>
                </a:solidFill>
              </a:rPr>
              <a:t>Depășirea rezistenței sistemice și a barierelor</a:t>
            </a:r>
            <a:r>
              <a:rPr lang="en-GB" dirty="0">
                <a:solidFill>
                  <a:srgbClr val="398F98"/>
                </a:solidFill>
              </a:rPr>
              <a:t>:</a:t>
            </a:r>
            <a:r>
              <a:rPr lang="en-GB" b="0" dirty="0"/>
              <a:t> </a:t>
            </a:r>
            <a:r>
              <a:rPr lang="en-GB" dirty="0" err="1"/>
              <a:t>Antreprenorii</a:t>
            </a:r>
            <a:r>
              <a:rPr lang="en-GB" dirty="0"/>
              <a:t> </a:t>
            </a:r>
            <a:r>
              <a:rPr lang="en-GB" dirty="0" err="1"/>
              <a:t>sociali</a:t>
            </a:r>
            <a:r>
              <a:rPr lang="en-GB" dirty="0"/>
              <a:t> se </a:t>
            </a:r>
            <a:r>
              <a:rPr lang="en-GB" dirty="0" err="1"/>
              <a:t>confruntă</a:t>
            </a:r>
            <a:r>
              <a:rPr lang="en-GB" dirty="0"/>
              <a:t> </a:t>
            </a:r>
            <a:r>
              <a:rPr lang="en-GB" dirty="0" err="1"/>
              <a:t>adesea</a:t>
            </a:r>
            <a:r>
              <a:rPr lang="en-GB" dirty="0"/>
              <a:t> cu </a:t>
            </a:r>
            <a:r>
              <a:rPr lang="en-GB" dirty="0" err="1"/>
              <a:t>rezistența</a:t>
            </a:r>
            <a:r>
              <a:rPr lang="en-GB" dirty="0"/>
              <a:t> din </a:t>
            </a:r>
            <a:r>
              <a:rPr lang="en-GB" dirty="0" err="1"/>
              <a:t>partea</a:t>
            </a:r>
            <a:r>
              <a:rPr lang="en-GB" dirty="0"/>
              <a:t> </a:t>
            </a:r>
            <a:r>
              <a:rPr lang="en-GB" dirty="0" err="1"/>
              <a:t>sistemelor</a:t>
            </a:r>
            <a:r>
              <a:rPr lang="en-GB" dirty="0"/>
              <a:t>, </a:t>
            </a:r>
            <a:r>
              <a:rPr lang="en-GB" dirty="0" err="1"/>
              <a:t>structurilor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normelor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înrădăcinate</a:t>
            </a:r>
            <a:r>
              <a:rPr lang="en-GB" dirty="0"/>
              <a:t>. </a:t>
            </a:r>
            <a:r>
              <a:rPr lang="en-GB" dirty="0" err="1"/>
              <a:t>Depășirea</a:t>
            </a:r>
            <a:r>
              <a:rPr lang="en-GB" dirty="0"/>
              <a:t> </a:t>
            </a:r>
            <a:r>
              <a:rPr lang="en-GB" dirty="0" err="1"/>
              <a:t>barierelor</a:t>
            </a:r>
            <a:r>
              <a:rPr lang="en-GB" dirty="0"/>
              <a:t> </a:t>
            </a:r>
            <a:r>
              <a:rPr lang="en-GB" dirty="0" err="1"/>
              <a:t>sistemice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construirea</a:t>
            </a:r>
            <a:r>
              <a:rPr lang="en-GB" dirty="0"/>
              <a:t> de </a:t>
            </a:r>
            <a:r>
              <a:rPr lang="en-GB" dirty="0" err="1"/>
              <a:t>sprijin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inițiativele</a:t>
            </a:r>
            <a:r>
              <a:rPr lang="en-GB" dirty="0"/>
              <a:t> lor </a:t>
            </a:r>
            <a:r>
              <a:rPr lang="en-GB" dirty="0" err="1"/>
              <a:t>necesită</a:t>
            </a:r>
            <a:r>
              <a:rPr lang="en-GB" dirty="0"/>
              <a:t> </a:t>
            </a:r>
            <a:r>
              <a:rPr lang="en-GB" dirty="0" err="1"/>
              <a:t>adesea</a:t>
            </a:r>
            <a:r>
              <a:rPr lang="en-GB" dirty="0"/>
              <a:t> </a:t>
            </a:r>
            <a:r>
              <a:rPr lang="en-GB" dirty="0" err="1"/>
              <a:t>perseverență</a:t>
            </a:r>
            <a:r>
              <a:rPr lang="en-GB" dirty="0"/>
              <a:t>, advocacy </a:t>
            </a:r>
            <a:r>
              <a:rPr lang="en-GB" dirty="0" err="1"/>
              <a:t>și</a:t>
            </a:r>
            <a:r>
              <a:rPr lang="en-GB" dirty="0"/>
              <a:t> comunicare </a:t>
            </a:r>
            <a:r>
              <a:rPr lang="en-GB" dirty="0" err="1"/>
              <a:t>strategică</a:t>
            </a:r>
            <a:r>
              <a:rPr lang="en-GB" dirty="0"/>
              <a:t>.</a:t>
            </a: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b="0" dirty="0"/>
              <a:t>6. </a:t>
            </a:r>
            <a:r>
              <a:rPr lang="en-GB" dirty="0" err="1">
                <a:solidFill>
                  <a:srgbClr val="398F98"/>
                </a:solidFill>
              </a:rPr>
              <a:t>Gestionați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complexitatea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și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incertitudinea</a:t>
            </a:r>
            <a:r>
              <a:rPr lang="en-GB" dirty="0">
                <a:solidFill>
                  <a:srgbClr val="398F98"/>
                </a:solidFill>
              </a:rPr>
              <a:t>:</a:t>
            </a:r>
            <a:r>
              <a:rPr lang="en-GB" b="0" dirty="0">
                <a:solidFill>
                  <a:srgbClr val="398F98"/>
                </a:solidFill>
              </a:rPr>
              <a:t> </a:t>
            </a:r>
            <a:r>
              <a:rPr lang="en-GB" dirty="0" err="1"/>
              <a:t>Abordarea</a:t>
            </a:r>
            <a:r>
              <a:rPr lang="en-GB" dirty="0"/>
              <a:t> </a:t>
            </a:r>
            <a:r>
              <a:rPr lang="en-GB" dirty="0" err="1"/>
              <a:t>provocărilor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de </a:t>
            </a:r>
            <a:r>
              <a:rPr lang="en-GB" dirty="0" err="1"/>
              <a:t>mediu</a:t>
            </a:r>
            <a:r>
              <a:rPr lang="en-GB" dirty="0"/>
              <a:t> </a:t>
            </a:r>
            <a:r>
              <a:rPr lang="en-GB" dirty="0" err="1"/>
              <a:t>poate</a:t>
            </a:r>
            <a:r>
              <a:rPr lang="en-GB" dirty="0"/>
              <a:t> fi </a:t>
            </a:r>
            <a:r>
              <a:rPr lang="en-GB" dirty="0" err="1"/>
              <a:t>complexă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cu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multe</a:t>
            </a:r>
            <a:r>
              <a:rPr lang="en-GB" dirty="0"/>
              <a:t> </a:t>
            </a:r>
            <a:r>
              <a:rPr lang="en-GB" dirty="0" err="1"/>
              <a:t>fațete</a:t>
            </a:r>
            <a:r>
              <a:rPr lang="en-GB" dirty="0"/>
              <a:t>. </a:t>
            </a:r>
            <a:r>
              <a:rPr lang="en-GB" dirty="0" err="1"/>
              <a:t>Antreprenorii</a:t>
            </a:r>
            <a:r>
              <a:rPr lang="en-GB" dirty="0"/>
              <a:t> </a:t>
            </a:r>
            <a:r>
              <a:rPr lang="en-GB" dirty="0" err="1"/>
              <a:t>sociali</a:t>
            </a:r>
            <a:r>
              <a:rPr lang="en-GB" dirty="0"/>
              <a:t> </a:t>
            </a:r>
            <a:r>
              <a:rPr lang="en-GB" dirty="0" err="1"/>
              <a:t>lucrează</a:t>
            </a:r>
            <a:r>
              <a:rPr lang="en-GB" dirty="0"/>
              <a:t> </a:t>
            </a:r>
            <a:r>
              <a:rPr lang="en-GB" dirty="0" err="1"/>
              <a:t>adesea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contexte</a:t>
            </a:r>
            <a:r>
              <a:rPr lang="en-GB" dirty="0"/>
              <a:t> </a:t>
            </a:r>
            <a:r>
              <a:rPr lang="en-GB" dirty="0" err="1"/>
              <a:t>dinamice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incerte</a:t>
            </a:r>
            <a:r>
              <a:rPr lang="en-GB" dirty="0"/>
              <a:t>,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mulți</a:t>
            </a:r>
            <a:r>
              <a:rPr lang="en-GB" dirty="0"/>
              <a:t> </a:t>
            </a:r>
            <a:r>
              <a:rPr lang="en-GB" dirty="0" err="1"/>
              <a:t>factori</a:t>
            </a:r>
            <a:r>
              <a:rPr lang="en-GB" dirty="0"/>
              <a:t> </a:t>
            </a:r>
            <a:r>
              <a:rPr lang="en-GB" dirty="0" err="1"/>
              <a:t>interconectați</a:t>
            </a:r>
            <a:r>
              <a:rPr lang="en-GB" dirty="0"/>
              <a:t> le </a:t>
            </a:r>
            <a:r>
              <a:rPr lang="en-GB" dirty="0" err="1"/>
              <a:t>influențează</a:t>
            </a:r>
            <a:r>
              <a:rPr lang="en-GB" dirty="0"/>
              <a:t> </a:t>
            </a:r>
            <a:r>
              <a:rPr lang="en-GB" dirty="0" err="1"/>
              <a:t>munca</a:t>
            </a:r>
            <a:r>
              <a:rPr lang="en-GB" dirty="0"/>
              <a:t>. </a:t>
            </a:r>
            <a:r>
              <a:rPr lang="en-GB" dirty="0" err="1"/>
              <a:t>Adaptarea</a:t>
            </a:r>
            <a:r>
              <a:rPr lang="en-GB" dirty="0"/>
              <a:t> la </a:t>
            </a:r>
            <a:r>
              <a:rPr lang="en-GB" dirty="0" err="1"/>
              <a:t>circumstanțe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schimbare</a:t>
            </a:r>
            <a:r>
              <a:rPr lang="en-GB" dirty="0"/>
              <a:t>, </a:t>
            </a:r>
            <a:r>
              <a:rPr lang="en-GB" dirty="0" err="1"/>
              <a:t>gestionarea</a:t>
            </a:r>
            <a:r>
              <a:rPr lang="en-GB" dirty="0"/>
              <a:t> </a:t>
            </a:r>
            <a:r>
              <a:rPr lang="en-GB" dirty="0" err="1"/>
              <a:t>riscurilor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luarea</a:t>
            </a:r>
            <a:r>
              <a:rPr lang="en-GB" dirty="0"/>
              <a:t> </a:t>
            </a:r>
            <a:r>
              <a:rPr lang="en-GB" dirty="0" err="1"/>
              <a:t>deciziilor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cunoștință</a:t>
            </a:r>
            <a:r>
              <a:rPr lang="en-GB" dirty="0"/>
              <a:t> de </a:t>
            </a:r>
            <a:r>
              <a:rPr lang="en-GB" dirty="0" err="1"/>
              <a:t>cauză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medii</a:t>
            </a:r>
            <a:r>
              <a:rPr lang="en-GB" dirty="0"/>
              <a:t> </a:t>
            </a:r>
            <a:r>
              <a:rPr lang="en-GB" dirty="0" err="1"/>
              <a:t>complexe</a:t>
            </a:r>
            <a:r>
              <a:rPr lang="en-GB" dirty="0"/>
              <a:t> pot fi o </a:t>
            </a:r>
            <a:r>
              <a:rPr lang="en-GB" dirty="0" err="1"/>
              <a:t>provocare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e4caeb1a0d_0_57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dirty="0"/>
              <a:t>Op</a:t>
            </a:r>
            <a:r>
              <a:rPr lang="ro-RO" dirty="0"/>
              <a:t>ortunitatea</a:t>
            </a:r>
            <a:r>
              <a:rPr lang="en-GB" dirty="0"/>
              <a:t>:</a:t>
            </a:r>
            <a:endParaRPr dirty="0"/>
          </a:p>
        </p:txBody>
      </p:sp>
      <p:sp>
        <p:nvSpPr>
          <p:cNvPr id="274" name="Google Shape;274;g1e4caeb1a0d_0_57"/>
          <p:cNvSpPr txBox="1">
            <a:spLocks noGrp="1"/>
          </p:cNvSpPr>
          <p:nvPr>
            <p:ph type="body" idx="1"/>
          </p:nvPr>
        </p:nvSpPr>
        <p:spPr>
          <a:xfrm>
            <a:off x="507625" y="17627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oferă</a:t>
            </a:r>
            <a:r>
              <a:rPr lang="en-GB" dirty="0"/>
              <a:t> o </a:t>
            </a:r>
            <a:r>
              <a:rPr lang="en-GB" dirty="0" err="1"/>
              <a:t>gamă</a:t>
            </a:r>
            <a:r>
              <a:rPr lang="en-GB" dirty="0"/>
              <a:t> </a:t>
            </a:r>
            <a:r>
              <a:rPr lang="en-GB" dirty="0" err="1"/>
              <a:t>largă</a:t>
            </a:r>
            <a:r>
              <a:rPr lang="en-GB" dirty="0"/>
              <a:t> de </a:t>
            </a:r>
            <a:r>
              <a:rPr lang="en-GB" dirty="0" err="1"/>
              <a:t>oportunități</a:t>
            </a:r>
            <a:r>
              <a:rPr lang="en-GB" dirty="0"/>
              <a:t> de a </a:t>
            </a:r>
            <a:r>
              <a:rPr lang="en-GB" dirty="0" err="1"/>
              <a:t>crea</a:t>
            </a:r>
            <a:r>
              <a:rPr lang="en-GB" dirty="0"/>
              <a:t> un impact social </a:t>
            </a:r>
            <a:r>
              <a:rPr lang="en-GB" dirty="0" err="1"/>
              <a:t>pozitiv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durabilitate</a:t>
            </a:r>
            <a:r>
              <a:rPr lang="en-GB" dirty="0"/>
              <a:t> </a:t>
            </a:r>
            <a:r>
              <a:rPr lang="en-GB" dirty="0" err="1"/>
              <a:t>economică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7647"/>
              <a:buNone/>
            </a:pPr>
            <a:r>
              <a:rPr lang="en-GB" sz="1800" dirty="0" err="1"/>
              <a:t>Iată</a:t>
            </a:r>
            <a:r>
              <a:rPr lang="en-GB" sz="1800" dirty="0"/>
              <a:t> </a:t>
            </a:r>
            <a:r>
              <a:rPr lang="en-GB" sz="1800" dirty="0" err="1"/>
              <a:t>câteva</a:t>
            </a:r>
            <a:r>
              <a:rPr lang="en-GB" sz="1800" dirty="0"/>
              <a:t> </a:t>
            </a:r>
            <a:r>
              <a:rPr lang="en-GB" sz="1800" dirty="0" err="1"/>
              <a:t>dintre</a:t>
            </a:r>
            <a:r>
              <a:rPr lang="en-GB" sz="1800" dirty="0"/>
              <a:t> </a:t>
            </a:r>
            <a:r>
              <a:rPr lang="en-GB" sz="1800" dirty="0" err="1"/>
              <a:t>oportunitățile</a:t>
            </a:r>
            <a:r>
              <a:rPr lang="en-GB" sz="1800" dirty="0"/>
              <a:t> pe care le pot </a:t>
            </a:r>
            <a:r>
              <a:rPr lang="en-GB" sz="1800" dirty="0" err="1"/>
              <a:t>exploata</a:t>
            </a:r>
            <a:r>
              <a:rPr lang="en-GB" sz="1800" dirty="0"/>
              <a:t> </a:t>
            </a:r>
            <a:r>
              <a:rPr lang="en-GB" sz="1800" dirty="0" err="1"/>
              <a:t>întreprinderile</a:t>
            </a:r>
            <a:r>
              <a:rPr lang="en-GB" sz="1800" dirty="0"/>
              <a:t> </a:t>
            </a:r>
            <a:r>
              <a:rPr lang="en-GB" sz="1800" dirty="0" err="1"/>
              <a:t>sociale</a:t>
            </a:r>
            <a:r>
              <a:rPr lang="en-GB" dirty="0"/>
              <a:t>: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endParaRPr dirty="0"/>
          </a:p>
          <a:p>
            <a:pPr marL="457200" lvl="0" indent="-317182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r>
              <a:rPr lang="it-IT" dirty="0">
                <a:solidFill>
                  <a:srgbClr val="398F98"/>
                </a:solidFill>
              </a:rPr>
              <a:t>Parteneriate cu organizații și agenții guvernamentale</a:t>
            </a:r>
            <a:r>
              <a:rPr lang="en-GB" dirty="0">
                <a:solidFill>
                  <a:srgbClr val="398F98"/>
                </a:solidFill>
              </a:rPr>
              <a:t>: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pot </a:t>
            </a:r>
            <a:r>
              <a:rPr lang="en-GB" dirty="0" err="1"/>
              <a:t>colabora</a:t>
            </a:r>
            <a:r>
              <a:rPr lang="en-GB" dirty="0"/>
              <a:t> cu </a:t>
            </a:r>
            <a:r>
              <a:rPr lang="en-GB" dirty="0" err="1"/>
              <a:t>organizații</a:t>
            </a:r>
            <a:r>
              <a:rPr lang="en-GB" dirty="0"/>
              <a:t> nonprofit, </a:t>
            </a:r>
            <a:r>
              <a:rPr lang="en-GB" dirty="0" err="1"/>
              <a:t>agenții</a:t>
            </a:r>
            <a:r>
              <a:rPr lang="en-GB" dirty="0"/>
              <a:t> </a:t>
            </a:r>
            <a:r>
              <a:rPr lang="en-GB" dirty="0" err="1"/>
              <a:t>guvernamentale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alte</a:t>
            </a:r>
            <a:r>
              <a:rPr lang="en-GB" dirty="0"/>
              <a:t> </a:t>
            </a:r>
            <a:r>
              <a:rPr lang="en-GB" dirty="0" err="1"/>
              <a:t>întreprinderi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lucra</a:t>
            </a:r>
            <a:r>
              <a:rPr lang="en-GB" dirty="0"/>
              <a:t> </a:t>
            </a:r>
            <a:r>
              <a:rPr lang="en-GB" dirty="0" err="1"/>
              <a:t>împreună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vederea</a:t>
            </a:r>
            <a:r>
              <a:rPr lang="en-GB" dirty="0"/>
              <a:t> </a:t>
            </a:r>
            <a:r>
              <a:rPr lang="en-GB" dirty="0" err="1"/>
              <a:t>atingerii</a:t>
            </a:r>
            <a:r>
              <a:rPr lang="en-GB" dirty="0"/>
              <a:t> </a:t>
            </a:r>
            <a:r>
              <a:rPr lang="en-GB" dirty="0" err="1"/>
              <a:t>unor</a:t>
            </a:r>
            <a:r>
              <a:rPr lang="en-GB" dirty="0"/>
              <a:t> </a:t>
            </a:r>
            <a:r>
              <a:rPr lang="en-GB" dirty="0" err="1"/>
              <a:t>obiective</a:t>
            </a:r>
            <a:r>
              <a:rPr lang="en-GB" dirty="0"/>
              <a:t> </a:t>
            </a:r>
            <a:r>
              <a:rPr lang="en-GB" dirty="0" err="1"/>
              <a:t>comune</a:t>
            </a:r>
            <a:r>
              <a:rPr lang="en-GB" dirty="0"/>
              <a:t>. </a:t>
            </a:r>
            <a:r>
              <a:rPr lang="en-GB" dirty="0" err="1"/>
              <a:t>Aceste</a:t>
            </a:r>
            <a:r>
              <a:rPr lang="en-GB" dirty="0"/>
              <a:t> </a:t>
            </a:r>
            <a:r>
              <a:rPr lang="en-GB" dirty="0" err="1"/>
              <a:t>colaborări</a:t>
            </a:r>
            <a:r>
              <a:rPr lang="en-GB" dirty="0"/>
              <a:t> pot </a:t>
            </a:r>
            <a:r>
              <a:rPr lang="en-GB" dirty="0" err="1"/>
              <a:t>duce</a:t>
            </a:r>
            <a:r>
              <a:rPr lang="en-GB" dirty="0"/>
              <a:t> la </a:t>
            </a:r>
            <a:r>
              <a:rPr lang="en-GB" dirty="0" err="1"/>
              <a:t>sinergii</a:t>
            </a:r>
            <a:r>
              <a:rPr lang="en-GB" dirty="0"/>
              <a:t>, </a:t>
            </a:r>
            <a:r>
              <a:rPr lang="en-GB" dirty="0" err="1"/>
              <a:t>partajarea</a:t>
            </a:r>
            <a:r>
              <a:rPr lang="en-GB" dirty="0"/>
              <a:t> </a:t>
            </a:r>
            <a:r>
              <a:rPr lang="en-GB" dirty="0" err="1"/>
              <a:t>resurselor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un impact social </a:t>
            </a:r>
            <a:r>
              <a:rPr lang="en-GB" dirty="0" err="1"/>
              <a:t>mai</a:t>
            </a:r>
            <a:r>
              <a:rPr lang="en-GB" dirty="0"/>
              <a:t> mare.</a:t>
            </a:r>
            <a:endParaRPr dirty="0"/>
          </a:p>
          <a:p>
            <a:pPr marL="45720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endParaRPr b="0" dirty="0"/>
          </a:p>
          <a:p>
            <a:pPr marL="457200" lvl="0" indent="-317182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0000"/>
              <a:buFont typeface="Calibri"/>
              <a:buChar char="●"/>
            </a:pPr>
            <a:r>
              <a:rPr lang="it-IT" dirty="0">
                <a:solidFill>
                  <a:srgbClr val="398F98"/>
                </a:solidFill>
              </a:rPr>
              <a:t>Participarea la licitații și programe de finanțare</a:t>
            </a:r>
            <a:r>
              <a:rPr lang="en-GB" b="0" dirty="0">
                <a:solidFill>
                  <a:srgbClr val="398F98"/>
                </a:solidFill>
              </a:rPr>
              <a:t>:</a:t>
            </a:r>
            <a:r>
              <a:rPr lang="en-GB" dirty="0"/>
              <a:t> </a:t>
            </a:r>
            <a:r>
              <a:rPr lang="en-GB" dirty="0" err="1"/>
              <a:t>Există</a:t>
            </a:r>
            <a:r>
              <a:rPr lang="en-GB" dirty="0"/>
              <a:t> </a:t>
            </a:r>
            <a:r>
              <a:rPr lang="en-GB" dirty="0" err="1"/>
              <a:t>numeroase</a:t>
            </a:r>
            <a:r>
              <a:rPr lang="en-GB" dirty="0"/>
              <a:t> </a:t>
            </a:r>
            <a:r>
              <a:rPr lang="en-GB" dirty="0" err="1"/>
              <a:t>licitații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programe</a:t>
            </a:r>
            <a:r>
              <a:rPr lang="en-GB" dirty="0"/>
              <a:t> de </a:t>
            </a:r>
            <a:r>
              <a:rPr lang="en-GB" dirty="0" err="1"/>
              <a:t>finanțare</a:t>
            </a:r>
            <a:r>
              <a:rPr lang="en-GB" dirty="0"/>
              <a:t> </a:t>
            </a:r>
            <a:r>
              <a:rPr lang="en-GB" dirty="0" err="1"/>
              <a:t>specifice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, </a:t>
            </a:r>
            <a:r>
              <a:rPr lang="en-GB" dirty="0" err="1"/>
              <a:t>atât</a:t>
            </a:r>
            <a:r>
              <a:rPr lang="en-GB" dirty="0"/>
              <a:t> la </a:t>
            </a:r>
            <a:r>
              <a:rPr lang="en-GB" dirty="0" err="1"/>
              <a:t>nivel</a:t>
            </a:r>
            <a:r>
              <a:rPr lang="en-GB" dirty="0"/>
              <a:t> local, </a:t>
            </a:r>
            <a:r>
              <a:rPr lang="en-GB" dirty="0" err="1"/>
              <a:t>cât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internațional</a:t>
            </a:r>
            <a:r>
              <a:rPr lang="en-GB" dirty="0"/>
              <a:t>. </a:t>
            </a:r>
            <a:r>
              <a:rPr lang="en-GB" dirty="0" err="1"/>
              <a:t>Participarea</a:t>
            </a:r>
            <a:r>
              <a:rPr lang="en-GB" dirty="0"/>
              <a:t> la </a:t>
            </a:r>
            <a:r>
              <a:rPr lang="en-GB" dirty="0" err="1"/>
              <a:t>astfel</a:t>
            </a:r>
            <a:r>
              <a:rPr lang="en-GB" dirty="0"/>
              <a:t> de </a:t>
            </a:r>
            <a:r>
              <a:rPr lang="en-GB" dirty="0" err="1"/>
              <a:t>apeluri</a:t>
            </a:r>
            <a:r>
              <a:rPr lang="en-GB" dirty="0"/>
              <a:t> </a:t>
            </a:r>
            <a:r>
              <a:rPr lang="en-GB" dirty="0" err="1"/>
              <a:t>poate</a:t>
            </a:r>
            <a:r>
              <a:rPr lang="en-GB" dirty="0"/>
              <a:t> </a:t>
            </a:r>
            <a:r>
              <a:rPr lang="en-GB" dirty="0" err="1"/>
              <a:t>oferi</a:t>
            </a:r>
            <a:r>
              <a:rPr lang="en-GB" dirty="0"/>
              <a:t> </a:t>
            </a:r>
            <a:r>
              <a:rPr lang="en-GB" dirty="0" err="1"/>
              <a:t>întreprinderilor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oportunitatea</a:t>
            </a:r>
            <a:r>
              <a:rPr lang="en-GB" dirty="0"/>
              <a:t> de a </a:t>
            </a:r>
            <a:r>
              <a:rPr lang="en-GB" dirty="0" err="1"/>
              <a:t>obține</a:t>
            </a:r>
            <a:r>
              <a:rPr lang="en-GB" dirty="0"/>
              <a:t> </a:t>
            </a:r>
            <a:r>
              <a:rPr lang="en-GB" dirty="0" err="1"/>
              <a:t>finanțare</a:t>
            </a:r>
            <a:r>
              <a:rPr lang="en-GB" dirty="0"/>
              <a:t>, </a:t>
            </a:r>
            <a:r>
              <a:rPr lang="en-GB" dirty="0" err="1"/>
              <a:t>mentorat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sprijin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a-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dezvolta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implementa</a:t>
            </a:r>
            <a:r>
              <a:rPr lang="en-GB" dirty="0"/>
              <a:t> </a:t>
            </a:r>
            <a:r>
              <a:rPr lang="en-GB" dirty="0" err="1"/>
              <a:t>ideile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05882"/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e4caeb1a0d_0_63"/>
          <p:cNvSpPr txBox="1">
            <a:spLocks noGrp="1"/>
          </p:cNvSpPr>
          <p:nvPr>
            <p:ph type="title"/>
          </p:nvPr>
        </p:nvSpPr>
        <p:spPr>
          <a:xfrm>
            <a:off x="3190325" y="-1521432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/>
          </a:p>
        </p:txBody>
      </p:sp>
      <p:sp>
        <p:nvSpPr>
          <p:cNvPr id="281" name="Google Shape;281;g1e4caeb1a0d_0_63"/>
          <p:cNvSpPr txBox="1">
            <a:spLocks noGrp="1"/>
          </p:cNvSpPr>
          <p:nvPr>
            <p:ph type="body" idx="1"/>
          </p:nvPr>
        </p:nvSpPr>
        <p:spPr>
          <a:xfrm>
            <a:off x="537875" y="16820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429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it-IT" dirty="0">
                <a:solidFill>
                  <a:srgbClr val="398F98"/>
                </a:solidFill>
              </a:rPr>
              <a:t>Soluții inovatoare pentru probleme sociale</a:t>
            </a:r>
            <a:r>
              <a:rPr lang="en-GB" dirty="0">
                <a:solidFill>
                  <a:srgbClr val="398F98"/>
                </a:solidFill>
              </a:rPr>
              <a:t>: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au </a:t>
            </a:r>
            <a:r>
              <a:rPr lang="en-GB" dirty="0" err="1"/>
              <a:t>potențialul</a:t>
            </a:r>
            <a:r>
              <a:rPr lang="en-GB" dirty="0"/>
              <a:t> de a </a:t>
            </a:r>
            <a:r>
              <a:rPr lang="en-GB" dirty="0" err="1"/>
              <a:t>dezvolta</a:t>
            </a:r>
            <a:r>
              <a:rPr lang="en-GB" dirty="0"/>
              <a:t> </a:t>
            </a:r>
            <a:r>
              <a:rPr lang="en-GB" dirty="0" err="1"/>
              <a:t>soluții</a:t>
            </a:r>
            <a:r>
              <a:rPr lang="en-GB" dirty="0"/>
              <a:t> </a:t>
            </a:r>
            <a:r>
              <a:rPr lang="en-GB" dirty="0" err="1"/>
              <a:t>inovatoare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probleme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, cum </a:t>
            </a:r>
            <a:r>
              <a:rPr lang="en-GB" dirty="0" err="1"/>
              <a:t>ar</a:t>
            </a:r>
            <a:r>
              <a:rPr lang="en-GB" dirty="0"/>
              <a:t> fi </a:t>
            </a:r>
            <a:r>
              <a:rPr lang="en-GB" dirty="0" err="1"/>
              <a:t>accesul</a:t>
            </a:r>
            <a:r>
              <a:rPr lang="en-GB" dirty="0"/>
              <a:t> la </a:t>
            </a:r>
            <a:r>
              <a:rPr lang="en-GB" dirty="0" err="1"/>
              <a:t>educație</a:t>
            </a:r>
            <a:r>
              <a:rPr lang="en-GB" dirty="0"/>
              <a:t>, </a:t>
            </a:r>
            <a:r>
              <a:rPr lang="en-GB" dirty="0" err="1"/>
              <a:t>sănătate</a:t>
            </a:r>
            <a:r>
              <a:rPr lang="en-GB" dirty="0"/>
              <a:t>, </a:t>
            </a:r>
            <a:r>
              <a:rPr lang="en-GB" dirty="0" err="1"/>
              <a:t>mediu</a:t>
            </a:r>
            <a:r>
              <a:rPr lang="en-GB" dirty="0"/>
              <a:t>, </a:t>
            </a:r>
            <a:r>
              <a:rPr lang="en-GB" dirty="0" err="1"/>
              <a:t>incluziune</a:t>
            </a:r>
            <a:r>
              <a:rPr lang="en-GB" dirty="0"/>
              <a:t> </a:t>
            </a:r>
            <a:r>
              <a:rPr lang="en-GB" dirty="0" err="1"/>
              <a:t>socială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multe</a:t>
            </a:r>
            <a:r>
              <a:rPr lang="en-GB" dirty="0"/>
              <a:t> </a:t>
            </a:r>
            <a:r>
              <a:rPr lang="en-GB" dirty="0" err="1"/>
              <a:t>altele</a:t>
            </a:r>
            <a:r>
              <a:rPr lang="en-GB" dirty="0"/>
              <a:t>. Ei pot </a:t>
            </a:r>
            <a:r>
              <a:rPr lang="en-GB" dirty="0" err="1"/>
              <a:t>crea</a:t>
            </a:r>
            <a:r>
              <a:rPr lang="en-GB" dirty="0"/>
              <a:t> </a:t>
            </a:r>
            <a:r>
              <a:rPr lang="en-GB" dirty="0" err="1"/>
              <a:t>produse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servicii</a:t>
            </a:r>
            <a:r>
              <a:rPr lang="en-GB" dirty="0"/>
              <a:t> care </a:t>
            </a:r>
            <a:r>
              <a:rPr lang="en-GB" dirty="0" err="1"/>
              <a:t>abordează</a:t>
            </a:r>
            <a:r>
              <a:rPr lang="en-GB" dirty="0"/>
              <a:t> </a:t>
            </a:r>
            <a:r>
              <a:rPr lang="en-GB" dirty="0" err="1"/>
              <a:t>aceste</a:t>
            </a:r>
            <a:r>
              <a:rPr lang="en-GB" dirty="0"/>
              <a:t> </a:t>
            </a:r>
            <a:r>
              <a:rPr lang="en-GB" dirty="0" err="1"/>
              <a:t>probleme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mod </a:t>
            </a:r>
            <a:r>
              <a:rPr lang="en-GB" dirty="0" err="1"/>
              <a:t>eficient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durabil</a:t>
            </a:r>
            <a:r>
              <a:rPr lang="en-GB" dirty="0"/>
              <a:t>.</a:t>
            </a:r>
            <a:endParaRPr dirty="0"/>
          </a:p>
          <a:p>
            <a:pPr marL="0" lvl="0" indent="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457200" lvl="0" indent="-342900" algn="just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-GB" dirty="0" err="1">
                <a:solidFill>
                  <a:srgbClr val="398F98"/>
                </a:solidFill>
              </a:rPr>
              <a:t>Rețele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și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construirea</a:t>
            </a:r>
            <a:r>
              <a:rPr lang="en-GB" dirty="0">
                <a:solidFill>
                  <a:srgbClr val="398F98"/>
                </a:solidFill>
              </a:rPr>
              <a:t> </a:t>
            </a:r>
            <a:r>
              <a:rPr lang="en-GB" dirty="0" err="1">
                <a:solidFill>
                  <a:srgbClr val="398F98"/>
                </a:solidFill>
              </a:rPr>
              <a:t>comunității</a:t>
            </a:r>
            <a:r>
              <a:rPr lang="en-GB" dirty="0">
                <a:solidFill>
                  <a:srgbClr val="398F98"/>
                </a:solidFill>
              </a:rPr>
              <a:t>:</a:t>
            </a:r>
            <a:r>
              <a:rPr lang="en-GB" b="0" dirty="0"/>
              <a:t> </a:t>
            </a:r>
            <a:r>
              <a:rPr lang="en-GB" dirty="0" err="1"/>
              <a:t>Întreprinderile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oferă</a:t>
            </a:r>
            <a:r>
              <a:rPr lang="en-GB" dirty="0"/>
              <a:t> </a:t>
            </a:r>
            <a:r>
              <a:rPr lang="en-GB" dirty="0" err="1"/>
              <a:t>oportunitatea</a:t>
            </a:r>
            <a:r>
              <a:rPr lang="en-GB" dirty="0"/>
              <a:t> de a </a:t>
            </a:r>
            <a:r>
              <a:rPr lang="en-GB" dirty="0" err="1"/>
              <a:t>crea</a:t>
            </a:r>
            <a:r>
              <a:rPr lang="en-GB" dirty="0"/>
              <a:t> </a:t>
            </a:r>
            <a:r>
              <a:rPr lang="en-GB" dirty="0" err="1"/>
              <a:t>rețele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comunități</a:t>
            </a:r>
            <a:r>
              <a:rPr lang="en-GB" dirty="0"/>
              <a:t> de </a:t>
            </a:r>
            <a:r>
              <a:rPr lang="en-GB" dirty="0" err="1"/>
              <a:t>oameni</a:t>
            </a:r>
            <a:r>
              <a:rPr lang="en-GB" dirty="0"/>
              <a:t> cu </a:t>
            </a:r>
            <a:r>
              <a:rPr lang="en-GB" dirty="0" err="1"/>
              <a:t>valori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obiective</a:t>
            </a:r>
            <a:r>
              <a:rPr lang="en-GB" dirty="0"/>
              <a:t> </a:t>
            </a:r>
            <a:r>
              <a:rPr lang="en-GB" dirty="0" err="1"/>
              <a:t>similare</a:t>
            </a:r>
            <a:r>
              <a:rPr lang="en-GB" dirty="0"/>
              <a:t>. </a:t>
            </a:r>
            <a:r>
              <a:rPr lang="en-GB" dirty="0" err="1"/>
              <a:t>Aceste</a:t>
            </a:r>
            <a:r>
              <a:rPr lang="en-GB" dirty="0"/>
              <a:t> </a:t>
            </a:r>
            <a:r>
              <a:rPr lang="en-GB" dirty="0" err="1"/>
              <a:t>rețele</a:t>
            </a:r>
            <a:r>
              <a:rPr lang="en-GB" dirty="0"/>
              <a:t> pot </a:t>
            </a:r>
            <a:r>
              <a:rPr lang="en-GB" dirty="0" err="1"/>
              <a:t>facilita</a:t>
            </a:r>
            <a:r>
              <a:rPr lang="en-GB" dirty="0"/>
              <a:t> </a:t>
            </a:r>
            <a:r>
              <a:rPr lang="en-GB" dirty="0" err="1"/>
              <a:t>schimbul</a:t>
            </a:r>
            <a:r>
              <a:rPr lang="en-GB" dirty="0"/>
              <a:t> de </a:t>
            </a:r>
            <a:r>
              <a:rPr lang="en-GB" dirty="0" err="1"/>
              <a:t>cunoștințe</a:t>
            </a:r>
            <a:r>
              <a:rPr lang="en-GB" dirty="0"/>
              <a:t>, </a:t>
            </a:r>
            <a:r>
              <a:rPr lang="en-GB" dirty="0" err="1"/>
              <a:t>colaborările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sprijinul</a:t>
            </a:r>
            <a:r>
              <a:rPr lang="en-GB" dirty="0"/>
              <a:t> </a:t>
            </a:r>
            <a:r>
              <a:rPr lang="en-GB" dirty="0" err="1"/>
              <a:t>reciproc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4caeb1a0d_0_69"/>
          <p:cNvSpPr txBox="1">
            <a:spLocks noGrp="1"/>
          </p:cNvSpPr>
          <p:nvPr>
            <p:ph type="title"/>
          </p:nvPr>
        </p:nvSpPr>
        <p:spPr>
          <a:xfrm>
            <a:off x="2501150" y="574875"/>
            <a:ext cx="52197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 dirty="0" err="1"/>
              <a:t>Conclu</a:t>
            </a:r>
            <a:r>
              <a:rPr lang="ro-RO" dirty="0"/>
              <a:t>zii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endParaRPr dirty="0"/>
          </a:p>
        </p:txBody>
      </p:sp>
      <p:sp>
        <p:nvSpPr>
          <p:cNvPr id="288" name="Google Shape;288;g1e4caeb1a0d_0_69"/>
          <p:cNvSpPr txBox="1">
            <a:spLocks noGrp="1"/>
          </p:cNvSpPr>
          <p:nvPr>
            <p:ph type="body" idx="1"/>
          </p:nvPr>
        </p:nvSpPr>
        <p:spPr>
          <a:xfrm>
            <a:off x="457200" y="17929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800" b="0" dirty="0"/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ciuda</a:t>
            </a:r>
            <a:r>
              <a:rPr lang="en-GB" sz="1800" dirty="0"/>
              <a:t> </a:t>
            </a:r>
            <a:r>
              <a:rPr lang="en-GB" sz="1800" dirty="0" err="1"/>
              <a:t>multor</a:t>
            </a:r>
            <a:r>
              <a:rPr lang="en-GB" sz="1800" dirty="0"/>
              <a:t> </a:t>
            </a:r>
            <a:r>
              <a:rPr lang="en-GB" sz="1800" dirty="0" err="1"/>
              <a:t>provocări</a:t>
            </a:r>
            <a:r>
              <a:rPr lang="en-GB" sz="1800" dirty="0"/>
              <a:t>, </a:t>
            </a:r>
            <a:r>
              <a:rPr lang="en-GB" sz="1800" dirty="0" err="1"/>
              <a:t>antreprenorii</a:t>
            </a:r>
            <a:r>
              <a:rPr lang="en-GB" sz="1800" dirty="0"/>
              <a:t> </a:t>
            </a:r>
            <a:r>
              <a:rPr lang="en-GB" sz="1800" dirty="0" err="1"/>
              <a:t>sociali</a:t>
            </a:r>
            <a:r>
              <a:rPr lang="en-GB" sz="1800" dirty="0"/>
              <a:t> </a:t>
            </a:r>
            <a:r>
              <a:rPr lang="en-GB" sz="1800" dirty="0" err="1"/>
              <a:t>joacă</a:t>
            </a:r>
            <a:r>
              <a:rPr lang="en-GB" sz="1800" dirty="0"/>
              <a:t> un </a:t>
            </a:r>
            <a:r>
              <a:rPr lang="en-GB" sz="1800" dirty="0" err="1"/>
              <a:t>rol</a:t>
            </a:r>
            <a:r>
              <a:rPr lang="en-GB" sz="1800" dirty="0"/>
              <a:t> crucial </a:t>
            </a:r>
            <a:r>
              <a:rPr lang="en-GB" sz="1800" dirty="0" err="1"/>
              <a:t>în</a:t>
            </a:r>
            <a:r>
              <a:rPr lang="en-GB" sz="1800" dirty="0"/>
              <a:t> </a:t>
            </a:r>
            <a:r>
              <a:rPr lang="en-GB" sz="1800" dirty="0" err="1"/>
              <a:t>stimularea</a:t>
            </a:r>
            <a:r>
              <a:rPr lang="en-GB" sz="1800" dirty="0"/>
              <a:t> </a:t>
            </a:r>
            <a:r>
              <a:rPr lang="en-GB" sz="1800" dirty="0" err="1"/>
              <a:t>schimbării</a:t>
            </a:r>
            <a:r>
              <a:rPr lang="en-GB" sz="1800" dirty="0"/>
              <a:t> </a:t>
            </a:r>
            <a:r>
              <a:rPr lang="en-GB" sz="1800" dirty="0" err="1"/>
              <a:t>pozitive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a </a:t>
            </a:r>
            <a:r>
              <a:rPr lang="en-GB" sz="1800" dirty="0" err="1"/>
              <a:t>inovației</a:t>
            </a:r>
            <a:r>
              <a:rPr lang="en-GB" sz="1800" dirty="0"/>
              <a:t>.</a:t>
            </a:r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lang="en-GB" sz="1800" dirty="0"/>
          </a:p>
          <a:p>
            <a:pPr marL="0" lvl="0" indent="0" algn="just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-GB" sz="1800" dirty="0" err="1"/>
              <a:t>Devotamentul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rezistența</a:t>
            </a:r>
            <a:r>
              <a:rPr lang="en-GB" sz="1800" dirty="0"/>
              <a:t> lor </a:t>
            </a:r>
            <a:r>
              <a:rPr lang="en-GB" sz="1800" dirty="0" err="1"/>
              <a:t>ajută</a:t>
            </a:r>
            <a:r>
              <a:rPr lang="en-GB" sz="1800" dirty="0"/>
              <a:t> la </a:t>
            </a:r>
            <a:r>
              <a:rPr lang="en-GB" sz="1800" dirty="0" err="1"/>
              <a:t>abordarea</a:t>
            </a:r>
            <a:r>
              <a:rPr lang="en-GB" sz="1800" dirty="0"/>
              <a:t> </a:t>
            </a:r>
            <a:r>
              <a:rPr lang="en-GB" sz="1800" dirty="0" err="1"/>
              <a:t>problemelor</a:t>
            </a:r>
            <a:r>
              <a:rPr lang="en-GB" sz="1800" dirty="0"/>
              <a:t> </a:t>
            </a:r>
            <a:r>
              <a:rPr lang="en-GB" sz="1800" dirty="0" err="1"/>
              <a:t>societale</a:t>
            </a:r>
            <a:r>
              <a:rPr lang="en-GB" sz="1800" dirty="0"/>
              <a:t>, la </a:t>
            </a:r>
            <a:r>
              <a:rPr lang="en-GB" sz="1800" dirty="0" err="1"/>
              <a:t>promovarea</a:t>
            </a:r>
            <a:r>
              <a:rPr lang="en-GB" sz="1800" dirty="0"/>
              <a:t> </a:t>
            </a:r>
            <a:r>
              <a:rPr lang="en-GB" sz="1800" dirty="0" err="1"/>
              <a:t>dezvoltării</a:t>
            </a:r>
            <a:r>
              <a:rPr lang="en-GB" sz="1800" dirty="0"/>
              <a:t> </a:t>
            </a:r>
            <a:r>
              <a:rPr lang="en-GB" sz="1800" dirty="0" err="1"/>
              <a:t>durabile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la </a:t>
            </a:r>
            <a:r>
              <a:rPr lang="en-GB" sz="1800" dirty="0" err="1"/>
              <a:t>modelarea</a:t>
            </a:r>
            <a:r>
              <a:rPr lang="en-GB" sz="1800" dirty="0"/>
              <a:t> </a:t>
            </a:r>
            <a:r>
              <a:rPr lang="en-GB" sz="1800" dirty="0" err="1"/>
              <a:t>unor</a:t>
            </a:r>
            <a:r>
              <a:rPr lang="en-GB" sz="1800" dirty="0"/>
              <a:t> </a:t>
            </a:r>
            <a:r>
              <a:rPr lang="en-GB" sz="1800" dirty="0" err="1"/>
              <a:t>economii</a:t>
            </a:r>
            <a:r>
              <a:rPr lang="en-GB" sz="1800" dirty="0"/>
              <a:t> </a:t>
            </a:r>
            <a:r>
              <a:rPr lang="en-GB" sz="1800" dirty="0" err="1"/>
              <a:t>mai</a:t>
            </a:r>
            <a:r>
              <a:rPr lang="en-GB" sz="1800" dirty="0"/>
              <a:t> </a:t>
            </a:r>
            <a:r>
              <a:rPr lang="en-GB" sz="1800" dirty="0" err="1"/>
              <a:t>incluzive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echitabile</a:t>
            </a:r>
            <a:r>
              <a:rPr lang="en-GB" sz="1800" dirty="0"/>
              <a:t>.</a:t>
            </a:r>
            <a:endParaRPr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e4caeb1a0d_0_32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000" dirty="0">
                <a:solidFill>
                  <a:srgbClr val="66C0C4"/>
                </a:solidFill>
              </a:rPr>
              <a:t>Refer</a:t>
            </a:r>
            <a:r>
              <a:rPr lang="ro-RO" sz="3000" dirty="0">
                <a:solidFill>
                  <a:srgbClr val="66C0C4"/>
                </a:solidFill>
              </a:rPr>
              <a:t>ințe</a:t>
            </a:r>
            <a:endParaRPr sz="3000" dirty="0">
              <a:solidFill>
                <a:srgbClr val="66C0C4"/>
              </a:solidFill>
            </a:endParaRPr>
          </a:p>
        </p:txBody>
      </p:sp>
      <p:sp>
        <p:nvSpPr>
          <p:cNvPr id="295" name="Google Shape;295;g1e4caeb1a0d_0_32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Polidori S., Lori M. (2023), Social enterprises: social economy organizations in the development of territories and communities, Rome, Inapp, WP, 102 &lt;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https://oa.inapp.org/xmlui/handle/ 20.500.12916/3895 </a:t>
            </a:r>
            <a:r>
              <a:rPr lang="en-GB"/>
              <a:t>&gt;</a:t>
            </a:r>
            <a:endParaRPr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European Commission (2021), Action Plan for the Social Economy</a:t>
            </a:r>
            <a:endParaRPr/>
          </a:p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https://ec.europa.eu/social/main.jsp?catId=1537&amp;langId=en.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89d97b41e_1_0"/>
          <p:cNvSpPr txBox="1">
            <a:spLocks noGrp="1"/>
          </p:cNvSpPr>
          <p:nvPr>
            <p:ph type="title"/>
          </p:nvPr>
        </p:nvSpPr>
        <p:spPr>
          <a:xfrm>
            <a:off x="1028700" y="463925"/>
            <a:ext cx="6470100" cy="11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2800" dirty="0"/>
              <a:t>DEFINIREA ECONOMIEI SOCIALE</a:t>
            </a:r>
            <a:endParaRPr sz="2800" dirty="0"/>
          </a:p>
        </p:txBody>
      </p:sp>
      <p:sp>
        <p:nvSpPr>
          <p:cNvPr id="115" name="Google Shape;115;g2589d97b41e_1_0"/>
          <p:cNvSpPr txBox="1">
            <a:spLocks noGrp="1"/>
          </p:cNvSpPr>
          <p:nvPr>
            <p:ph type="body" idx="1"/>
          </p:nvPr>
        </p:nvSpPr>
        <p:spPr>
          <a:xfrm>
            <a:off x="457200" y="1697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400" dirty="0"/>
              <a:t>Economia </a:t>
            </a:r>
            <a:r>
              <a:rPr lang="en-GB" sz="2400" dirty="0" err="1"/>
              <a:t>socială</a:t>
            </a:r>
            <a:r>
              <a:rPr lang="en-GB" sz="2400" dirty="0"/>
              <a:t> </a:t>
            </a:r>
            <a:r>
              <a:rPr lang="en-GB" sz="2400" dirty="0" err="1"/>
              <a:t>este</a:t>
            </a:r>
            <a:r>
              <a:rPr lang="en-GB" sz="2400" dirty="0"/>
              <a:t> un concept care s-a </a:t>
            </a:r>
            <a:r>
              <a:rPr lang="en-GB" sz="2400" dirty="0" err="1"/>
              <a:t>dezvoltat</a:t>
            </a:r>
            <a:r>
              <a:rPr lang="en-GB" sz="2400" dirty="0"/>
              <a:t> de-a </a:t>
            </a:r>
            <a:r>
              <a:rPr lang="en-GB" sz="2400" dirty="0" err="1"/>
              <a:t>lungul</a:t>
            </a:r>
            <a:r>
              <a:rPr lang="en-GB" sz="2400" dirty="0"/>
              <a:t> </a:t>
            </a:r>
            <a:r>
              <a:rPr lang="en-GB" sz="2400" dirty="0" err="1"/>
              <a:t>timpului</a:t>
            </a:r>
            <a:r>
              <a:rPr lang="en-GB" sz="2400" dirty="0"/>
              <a:t> ca </a:t>
            </a:r>
            <a:r>
              <a:rPr lang="en-GB" sz="2400" dirty="0" err="1"/>
              <a:t>răspuns</a:t>
            </a:r>
            <a:r>
              <a:rPr lang="en-GB" sz="2400" dirty="0"/>
              <a:t> la </a:t>
            </a:r>
            <a:r>
              <a:rPr lang="en-GB" sz="2400" dirty="0" err="1"/>
              <a:t>provocări</a:t>
            </a:r>
            <a:r>
              <a:rPr lang="en-GB" sz="2400" dirty="0"/>
              <a:t> </a:t>
            </a:r>
            <a:r>
              <a:rPr lang="en-GB" sz="2400" dirty="0" err="1"/>
              <a:t>economice</a:t>
            </a:r>
            <a:r>
              <a:rPr lang="en-GB" sz="2400" dirty="0"/>
              <a:t> </a:t>
            </a:r>
            <a:r>
              <a:rPr lang="en-GB" sz="2400" dirty="0" err="1"/>
              <a:t>și</a:t>
            </a:r>
            <a:r>
              <a:rPr lang="en-GB" sz="2400" dirty="0"/>
              <a:t> </a:t>
            </a:r>
            <a:r>
              <a:rPr lang="en-GB" sz="2400" dirty="0" err="1"/>
              <a:t>sociale</a:t>
            </a:r>
            <a:r>
              <a:rPr lang="en-GB" sz="2400" dirty="0"/>
              <a:t> </a:t>
            </a:r>
            <a:r>
              <a:rPr lang="en-GB" sz="2400" dirty="0" err="1"/>
              <a:t>specifice</a:t>
            </a:r>
            <a:r>
              <a:rPr lang="en-GB" sz="2400" dirty="0"/>
              <a:t>.</a:t>
            </a: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lang="en-GB"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400" dirty="0" err="1"/>
              <a:t>Ea</a:t>
            </a:r>
            <a:r>
              <a:rPr lang="en-GB" sz="2400" dirty="0"/>
              <a:t> </a:t>
            </a:r>
            <a:r>
              <a:rPr lang="en-GB" sz="2400" dirty="0" err="1"/>
              <a:t>reprezintă</a:t>
            </a:r>
            <a:r>
              <a:rPr lang="en-GB" sz="2400" dirty="0"/>
              <a:t> un model economic </a:t>
            </a:r>
            <a:r>
              <a:rPr lang="en-GB" sz="2400" dirty="0" err="1"/>
              <a:t>alternativ</a:t>
            </a:r>
            <a:r>
              <a:rPr lang="en-GB" sz="2400" dirty="0"/>
              <a:t> </a:t>
            </a:r>
            <a:r>
              <a:rPr lang="en-GB" sz="2400" dirty="0" err="1"/>
              <a:t>în</a:t>
            </a:r>
            <a:r>
              <a:rPr lang="en-GB" sz="2400" dirty="0"/>
              <a:t> care </a:t>
            </a:r>
            <a:r>
              <a:rPr lang="en-GB" sz="2400" dirty="0" err="1"/>
              <a:t>obiectivele</a:t>
            </a:r>
            <a:r>
              <a:rPr lang="en-GB" sz="2400" dirty="0"/>
              <a:t> </a:t>
            </a:r>
            <a:r>
              <a:rPr lang="en-GB" sz="2400" dirty="0" err="1"/>
              <a:t>sociale</a:t>
            </a:r>
            <a:r>
              <a:rPr lang="en-GB" sz="2400" dirty="0"/>
              <a:t> </a:t>
            </a:r>
            <a:r>
              <a:rPr lang="en-GB" sz="2400" dirty="0" err="1"/>
              <a:t>și</a:t>
            </a:r>
            <a:r>
              <a:rPr lang="en-GB" sz="2400" dirty="0"/>
              <a:t> de </a:t>
            </a:r>
            <a:r>
              <a:rPr lang="en-GB" sz="2400" dirty="0" err="1"/>
              <a:t>mediu</a:t>
            </a:r>
            <a:r>
              <a:rPr lang="en-GB" sz="2400" dirty="0"/>
              <a:t> sunt </a:t>
            </a:r>
            <a:r>
              <a:rPr lang="en-GB" sz="2400" dirty="0" err="1"/>
              <a:t>plasate</a:t>
            </a:r>
            <a:r>
              <a:rPr lang="en-GB" sz="2400" dirty="0"/>
              <a:t> </a:t>
            </a:r>
            <a:r>
              <a:rPr lang="en-GB" sz="2400" dirty="0" err="1"/>
              <a:t>în</a:t>
            </a:r>
            <a:r>
              <a:rPr lang="en-GB" sz="2400" dirty="0"/>
              <a:t> </a:t>
            </a:r>
            <a:r>
              <a:rPr lang="en-GB" sz="2400" dirty="0" err="1"/>
              <a:t>centru</a:t>
            </a:r>
            <a:r>
              <a:rPr lang="en-GB" sz="2400" dirty="0"/>
              <a:t>, </a:t>
            </a:r>
            <a:r>
              <a:rPr lang="en-GB" sz="2400" dirty="0" err="1"/>
              <a:t>alături</a:t>
            </a:r>
            <a:r>
              <a:rPr lang="en-GB" sz="2400" dirty="0"/>
              <a:t> de </a:t>
            </a:r>
            <a:r>
              <a:rPr lang="en-GB" sz="2400" dirty="0" err="1"/>
              <a:t>cele</a:t>
            </a:r>
            <a:r>
              <a:rPr lang="en-GB" sz="2400" dirty="0"/>
              <a:t> </a:t>
            </a:r>
            <a:r>
              <a:rPr lang="en-GB" sz="2400" dirty="0" err="1"/>
              <a:t>financiare</a:t>
            </a:r>
            <a:r>
              <a:rPr lang="en-GB" sz="2400" dirty="0"/>
              <a:t>.</a:t>
            </a:r>
            <a:endParaRPr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55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589d97b41e_1_87"/>
          <p:cNvSpPr txBox="1">
            <a:spLocks noGrp="1"/>
          </p:cNvSpPr>
          <p:nvPr>
            <p:ph type="title"/>
          </p:nvPr>
        </p:nvSpPr>
        <p:spPr>
          <a:xfrm>
            <a:off x="1599350" y="-1025157"/>
            <a:ext cx="5791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/>
              <a:t>…</a:t>
            </a:r>
            <a:endParaRPr/>
          </a:p>
        </p:txBody>
      </p:sp>
      <p:sp>
        <p:nvSpPr>
          <p:cNvPr id="122" name="Google Shape;122;g2589d97b41e_1_87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400" dirty="0"/>
              <a:t>O </a:t>
            </a:r>
            <a:r>
              <a:rPr lang="en-GB" sz="2400" dirty="0" err="1"/>
              <a:t>definiție</a:t>
            </a:r>
            <a:r>
              <a:rPr lang="en-GB" sz="2400" dirty="0"/>
              <a:t> </a:t>
            </a:r>
            <a:r>
              <a:rPr lang="en-GB" sz="2400" dirty="0" err="1"/>
              <a:t>foarte</a:t>
            </a:r>
            <a:r>
              <a:rPr lang="en-GB" sz="2400" dirty="0"/>
              <a:t> </a:t>
            </a:r>
            <a:r>
              <a:rPr lang="en-GB" sz="2400" dirty="0" err="1"/>
              <a:t>cuprinzătoare</a:t>
            </a:r>
            <a:r>
              <a:rPr lang="en-GB" sz="2400" dirty="0"/>
              <a:t> </a:t>
            </a:r>
            <a:r>
              <a:rPr lang="en-GB" sz="2400" dirty="0" err="1"/>
              <a:t>oferită</a:t>
            </a:r>
            <a:r>
              <a:rPr lang="en-GB" sz="2400" dirty="0"/>
              <a:t> de </a:t>
            </a:r>
            <a:r>
              <a:rPr lang="en-GB" sz="2400" dirty="0" err="1"/>
              <a:t>Ministerul</a:t>
            </a:r>
            <a:r>
              <a:rPr lang="en-GB" sz="2400" dirty="0"/>
              <a:t> </a:t>
            </a:r>
            <a:r>
              <a:rPr lang="en-GB" sz="2400" dirty="0" err="1"/>
              <a:t>italian</a:t>
            </a:r>
            <a:r>
              <a:rPr lang="en-GB" sz="2400" dirty="0"/>
              <a:t> al </a:t>
            </a:r>
            <a:r>
              <a:rPr lang="en-GB" sz="2400" dirty="0" err="1"/>
              <a:t>Muncii</a:t>
            </a:r>
            <a:r>
              <a:rPr lang="en-GB" sz="2400" dirty="0"/>
              <a:t> </a:t>
            </a:r>
            <a:r>
              <a:rPr lang="en-GB" sz="2400" dirty="0" err="1"/>
              <a:t>și</a:t>
            </a:r>
            <a:r>
              <a:rPr lang="en-GB" sz="2400" dirty="0"/>
              <a:t> </a:t>
            </a:r>
            <a:r>
              <a:rPr lang="en-GB" sz="2400" dirty="0" err="1"/>
              <a:t>Politicilor</a:t>
            </a:r>
            <a:r>
              <a:rPr lang="en-GB" sz="2400" dirty="0"/>
              <a:t> </a:t>
            </a:r>
            <a:r>
              <a:rPr lang="en-GB" sz="2400" dirty="0" err="1"/>
              <a:t>Sociale</a:t>
            </a:r>
            <a:r>
              <a:rPr lang="en-GB" sz="2400" dirty="0"/>
              <a:t> </a:t>
            </a:r>
            <a:r>
              <a:rPr lang="en-GB" sz="2400" dirty="0" err="1"/>
              <a:t>este</a:t>
            </a:r>
            <a:r>
              <a:rPr lang="en-GB" sz="2400" dirty="0"/>
              <a:t> </a:t>
            </a:r>
            <a:r>
              <a:rPr lang="en-GB" sz="2400" dirty="0" err="1"/>
              <a:t>următoarea</a:t>
            </a:r>
            <a:r>
              <a:rPr lang="en-GB" sz="2400" dirty="0"/>
              <a:t>:</a:t>
            </a:r>
            <a:endParaRPr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4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400" dirty="0"/>
              <a:t>"Economia </a:t>
            </a:r>
            <a:r>
              <a:rPr lang="en-GB" sz="2400" dirty="0" err="1"/>
              <a:t>socială</a:t>
            </a:r>
            <a:r>
              <a:rPr lang="en-GB" sz="2400" dirty="0"/>
              <a:t> se </a:t>
            </a:r>
            <a:r>
              <a:rPr lang="en-GB" sz="2400" dirty="0" err="1"/>
              <a:t>caracterizează</a:t>
            </a:r>
            <a:r>
              <a:rPr lang="en-GB" sz="2400" dirty="0"/>
              <a:t> </a:t>
            </a:r>
            <a:r>
              <a:rPr lang="en-GB" sz="2400" dirty="0" err="1"/>
              <a:t>prin</a:t>
            </a:r>
            <a:r>
              <a:rPr lang="en-GB" sz="2400" dirty="0"/>
              <a:t> </a:t>
            </a:r>
            <a:r>
              <a:rPr lang="en-GB" sz="2400" dirty="0" err="1"/>
              <a:t>activități</a:t>
            </a:r>
            <a:r>
              <a:rPr lang="en-GB" sz="2400" dirty="0"/>
              <a:t> </a:t>
            </a:r>
            <a:r>
              <a:rPr lang="en-GB" sz="2400" dirty="0" err="1"/>
              <a:t>fără</a:t>
            </a:r>
            <a:r>
              <a:rPr lang="en-GB" sz="2400" dirty="0"/>
              <a:t> scop </a:t>
            </a:r>
            <a:r>
              <a:rPr lang="en-GB" sz="2400" dirty="0" err="1"/>
              <a:t>lucrativ</a:t>
            </a:r>
            <a:r>
              <a:rPr lang="en-GB" sz="2400" dirty="0"/>
              <a:t> </a:t>
            </a:r>
            <a:r>
              <a:rPr lang="en-GB" sz="2400" dirty="0" err="1"/>
              <a:t>și</a:t>
            </a:r>
            <a:r>
              <a:rPr lang="en-GB" sz="2400" dirty="0"/>
              <a:t> de </a:t>
            </a:r>
            <a:r>
              <a:rPr lang="en-GB" sz="2400" dirty="0" err="1"/>
              <a:t>utilitate</a:t>
            </a:r>
            <a:r>
              <a:rPr lang="en-GB" sz="2400" dirty="0"/>
              <a:t> </a:t>
            </a:r>
            <a:r>
              <a:rPr lang="en-GB" sz="2400" dirty="0" err="1"/>
              <a:t>socială</a:t>
            </a:r>
            <a:r>
              <a:rPr lang="en-GB" sz="2400" dirty="0"/>
              <a:t> </a:t>
            </a:r>
            <a:r>
              <a:rPr lang="en-GB" sz="2400" dirty="0" err="1"/>
              <a:t>desfășurate</a:t>
            </a:r>
            <a:r>
              <a:rPr lang="en-GB" sz="2400" dirty="0"/>
              <a:t> de </a:t>
            </a:r>
            <a:r>
              <a:rPr lang="en-GB" sz="2400" dirty="0" err="1"/>
              <a:t>organizații</a:t>
            </a:r>
            <a:r>
              <a:rPr lang="en-GB" sz="2400" dirty="0"/>
              <a:t> din </a:t>
            </a:r>
            <a:r>
              <a:rPr lang="en-GB" sz="2400" dirty="0" err="1"/>
              <a:t>sectorul</a:t>
            </a:r>
            <a:r>
              <a:rPr lang="en-GB" sz="2400" dirty="0"/>
              <a:t> </a:t>
            </a:r>
            <a:r>
              <a:rPr lang="en-GB" sz="2400" dirty="0" err="1"/>
              <a:t>terțiar</a:t>
            </a:r>
            <a:r>
              <a:rPr lang="en-GB" sz="2400" dirty="0"/>
              <a:t> care </a:t>
            </a:r>
            <a:r>
              <a:rPr lang="en-GB" sz="2400" dirty="0" err="1"/>
              <a:t>acționează</a:t>
            </a:r>
            <a:r>
              <a:rPr lang="en-GB" sz="2400" dirty="0"/>
              <a:t> pe </a:t>
            </a:r>
            <a:r>
              <a:rPr lang="en-GB" sz="2400" dirty="0" err="1"/>
              <a:t>baza</a:t>
            </a:r>
            <a:r>
              <a:rPr lang="en-GB" sz="2400" dirty="0"/>
              <a:t> </a:t>
            </a:r>
            <a:r>
              <a:rPr lang="en-GB" sz="2400" dirty="0" err="1"/>
              <a:t>principiilor</a:t>
            </a:r>
            <a:r>
              <a:rPr lang="en-GB" sz="2400" dirty="0"/>
              <a:t> de </a:t>
            </a:r>
            <a:r>
              <a:rPr lang="en-GB" sz="2400" dirty="0" err="1"/>
              <a:t>reciprocitate</a:t>
            </a:r>
            <a:r>
              <a:rPr lang="en-GB" sz="2400" dirty="0"/>
              <a:t> </a:t>
            </a:r>
            <a:r>
              <a:rPr lang="en-GB" sz="2400" dirty="0" err="1"/>
              <a:t>și</a:t>
            </a:r>
            <a:r>
              <a:rPr lang="en-GB" sz="2400" dirty="0"/>
              <a:t> </a:t>
            </a:r>
            <a:r>
              <a:rPr lang="en-GB" sz="2400" dirty="0" err="1"/>
              <a:t>democrație</a:t>
            </a:r>
            <a:r>
              <a:rPr lang="en-GB" sz="2400" dirty="0"/>
              <a:t>."</a:t>
            </a:r>
            <a:endParaRPr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589d97b41e_1_6"/>
          <p:cNvSpPr txBox="1">
            <a:spLocks noGrp="1"/>
          </p:cNvSpPr>
          <p:nvPr>
            <p:ph type="title"/>
          </p:nvPr>
        </p:nvSpPr>
        <p:spPr>
          <a:xfrm>
            <a:off x="457200" y="705975"/>
            <a:ext cx="6854700" cy="8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000" dirty="0"/>
              <a:t>ORIGINILE ECONOMIEI SOCIALE</a:t>
            </a:r>
            <a:endParaRPr sz="3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2589d97b41e_1_6"/>
          <p:cNvSpPr txBox="1">
            <a:spLocks noGrp="1"/>
          </p:cNvSpPr>
          <p:nvPr>
            <p:ph type="body" idx="1"/>
          </p:nvPr>
        </p:nvSpPr>
        <p:spPr>
          <a:xfrm>
            <a:off x="457200" y="1774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dirty="0"/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 dirty="0"/>
              <a:t>Economia </a:t>
            </a:r>
            <a:r>
              <a:rPr lang="en-GB" sz="2300" dirty="0" err="1"/>
              <a:t>socială</a:t>
            </a:r>
            <a:r>
              <a:rPr lang="en-GB" sz="2300" dirty="0"/>
              <a:t> </a:t>
            </a:r>
            <a:r>
              <a:rPr lang="en-GB" sz="2300" dirty="0" err="1"/>
              <a:t>își</a:t>
            </a:r>
            <a:r>
              <a:rPr lang="en-GB" sz="2300" dirty="0"/>
              <a:t> are </a:t>
            </a:r>
            <a:r>
              <a:rPr lang="en-GB" sz="2300" dirty="0" err="1"/>
              <a:t>rădăcinile</a:t>
            </a:r>
            <a:r>
              <a:rPr lang="en-GB" sz="2300" dirty="0"/>
              <a:t> </a:t>
            </a:r>
            <a:r>
              <a:rPr lang="en-GB" sz="2300" dirty="0" err="1"/>
              <a:t>în</a:t>
            </a:r>
            <a:r>
              <a:rPr lang="en-GB" sz="2300" dirty="0"/>
              <a:t> </a:t>
            </a:r>
            <a:r>
              <a:rPr lang="en-GB" sz="2300" dirty="0" err="1"/>
              <a:t>diferite</a:t>
            </a:r>
            <a:r>
              <a:rPr lang="en-GB" sz="2300" dirty="0"/>
              <a:t> </a:t>
            </a:r>
            <a:r>
              <a:rPr lang="en-GB" sz="2300" dirty="0" err="1"/>
              <a:t>contexte</a:t>
            </a:r>
            <a:r>
              <a:rPr lang="en-GB" sz="2300" dirty="0"/>
              <a:t> </a:t>
            </a:r>
            <a:r>
              <a:rPr lang="en-GB" sz="2300" dirty="0" err="1"/>
              <a:t>istorice</a:t>
            </a:r>
            <a:r>
              <a:rPr lang="en-GB" sz="2300" dirty="0"/>
              <a:t> </a:t>
            </a:r>
            <a:r>
              <a:rPr lang="en-GB" sz="2300" dirty="0" err="1"/>
              <a:t>și</a:t>
            </a:r>
            <a:r>
              <a:rPr lang="en-GB" sz="2300" dirty="0"/>
              <a:t> </a:t>
            </a:r>
            <a:r>
              <a:rPr lang="en-GB" sz="2300" dirty="0" err="1"/>
              <a:t>țări</a:t>
            </a:r>
            <a:r>
              <a:rPr lang="en-GB" sz="2300" dirty="0"/>
              <a:t>. Este </a:t>
            </a:r>
            <a:r>
              <a:rPr lang="en-GB" sz="2300" dirty="0" err="1"/>
              <a:t>dificil</a:t>
            </a:r>
            <a:r>
              <a:rPr lang="en-GB" sz="2300" dirty="0"/>
              <a:t> de </a:t>
            </a:r>
            <a:r>
              <a:rPr lang="en-GB" sz="2300" dirty="0" err="1"/>
              <a:t>identificat</a:t>
            </a:r>
            <a:r>
              <a:rPr lang="en-GB" sz="2300" dirty="0"/>
              <a:t> o </a:t>
            </a:r>
            <a:r>
              <a:rPr lang="en-GB" sz="2300" dirty="0" err="1"/>
              <a:t>singură</a:t>
            </a:r>
            <a:r>
              <a:rPr lang="en-GB" sz="2300" dirty="0"/>
              <a:t> </a:t>
            </a:r>
            <a:r>
              <a:rPr lang="en-GB" sz="2300" dirty="0" err="1"/>
              <a:t>origine</a:t>
            </a:r>
            <a:r>
              <a:rPr lang="en-GB" sz="2300" dirty="0"/>
              <a:t> </a:t>
            </a:r>
            <a:r>
              <a:rPr lang="en-GB" sz="2300" dirty="0" err="1"/>
              <a:t>precisă</a:t>
            </a:r>
            <a:r>
              <a:rPr lang="en-GB" sz="2300" dirty="0"/>
              <a:t> a </a:t>
            </a:r>
            <a:r>
              <a:rPr lang="en-GB" sz="2300" dirty="0" err="1"/>
              <a:t>acestui</a:t>
            </a:r>
            <a:r>
              <a:rPr lang="en-GB" sz="2300" dirty="0"/>
              <a:t> concept, </a:t>
            </a:r>
            <a:r>
              <a:rPr lang="en-GB" sz="2300" dirty="0" err="1"/>
              <a:t>deoarece</a:t>
            </a:r>
            <a:r>
              <a:rPr lang="en-GB" sz="2300" dirty="0"/>
              <a:t> a </a:t>
            </a:r>
            <a:r>
              <a:rPr lang="en-GB" sz="2300" dirty="0" err="1"/>
              <a:t>fost</a:t>
            </a:r>
            <a:r>
              <a:rPr lang="en-GB" sz="2300" dirty="0"/>
              <a:t> </a:t>
            </a:r>
            <a:r>
              <a:rPr lang="en-GB" sz="2300" dirty="0" err="1"/>
              <a:t>dezvoltat</a:t>
            </a:r>
            <a:r>
              <a:rPr lang="en-GB" sz="2300" dirty="0"/>
              <a:t> ca </a:t>
            </a:r>
            <a:r>
              <a:rPr lang="en-GB" sz="2300" dirty="0" err="1"/>
              <a:t>răspuns</a:t>
            </a:r>
            <a:r>
              <a:rPr lang="en-GB" sz="2300" dirty="0"/>
              <a:t> la </a:t>
            </a:r>
            <a:r>
              <a:rPr lang="en-GB" sz="2300" dirty="0" err="1"/>
              <a:t>provocări</a:t>
            </a:r>
            <a:r>
              <a:rPr lang="en-GB" sz="2300" dirty="0"/>
              <a:t> </a:t>
            </a:r>
            <a:r>
              <a:rPr lang="en-GB" sz="2300" dirty="0" err="1"/>
              <a:t>economice</a:t>
            </a:r>
            <a:r>
              <a:rPr lang="en-GB" sz="2300" dirty="0"/>
              <a:t> </a:t>
            </a:r>
            <a:r>
              <a:rPr lang="en-GB" sz="2300" dirty="0" err="1"/>
              <a:t>și</a:t>
            </a:r>
            <a:r>
              <a:rPr lang="en-GB" sz="2300" dirty="0"/>
              <a:t> </a:t>
            </a:r>
            <a:r>
              <a:rPr lang="en-GB" sz="2300" dirty="0" err="1"/>
              <a:t>sociale</a:t>
            </a:r>
            <a:r>
              <a:rPr lang="en-GB" sz="2300" dirty="0"/>
              <a:t> </a:t>
            </a:r>
            <a:r>
              <a:rPr lang="en-GB" sz="2300" dirty="0" err="1"/>
              <a:t>specifice</a:t>
            </a:r>
            <a:r>
              <a:rPr lang="en-GB" sz="2300" dirty="0"/>
              <a:t> cu care s-au </a:t>
            </a:r>
            <a:r>
              <a:rPr lang="en-GB" sz="2300" dirty="0" err="1"/>
              <a:t>confruntat</a:t>
            </a:r>
            <a:r>
              <a:rPr lang="en-GB" sz="2300" dirty="0"/>
              <a:t> </a:t>
            </a:r>
            <a:r>
              <a:rPr lang="en-GB" sz="2300" dirty="0" err="1"/>
              <a:t>diferite</a:t>
            </a:r>
            <a:r>
              <a:rPr lang="en-GB" sz="2300" dirty="0"/>
              <a:t> </a:t>
            </a:r>
            <a:r>
              <a:rPr lang="en-GB" sz="2300" dirty="0" err="1"/>
              <a:t>comunități</a:t>
            </a:r>
            <a:r>
              <a:rPr lang="en-GB" sz="2300" dirty="0"/>
              <a:t> de-a </a:t>
            </a:r>
            <a:r>
              <a:rPr lang="en-GB" sz="2300" dirty="0" err="1"/>
              <a:t>lungul</a:t>
            </a:r>
            <a:r>
              <a:rPr lang="en-GB" sz="2300" dirty="0"/>
              <a:t> </a:t>
            </a:r>
            <a:r>
              <a:rPr lang="en-GB" sz="2300" dirty="0" err="1"/>
              <a:t>timpului</a:t>
            </a:r>
            <a:r>
              <a:rPr lang="en-GB" sz="2300" dirty="0"/>
              <a:t>.</a:t>
            </a:r>
            <a:endParaRPr sz="2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589d97b41e_1_81"/>
          <p:cNvSpPr txBox="1">
            <a:spLocks noGrp="1"/>
          </p:cNvSpPr>
          <p:nvPr>
            <p:ph type="title"/>
          </p:nvPr>
        </p:nvSpPr>
        <p:spPr>
          <a:xfrm>
            <a:off x="413175" y="207743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it-IT" sz="3000" dirty="0"/>
              <a:t>Care sunt principiile fundamentale ale economiei sociale?</a:t>
            </a:r>
            <a:endParaRPr sz="3000" dirty="0"/>
          </a:p>
        </p:txBody>
      </p:sp>
      <p:sp>
        <p:nvSpPr>
          <p:cNvPr id="136" name="Google Shape;136;g2589d97b41e_1_81"/>
          <p:cNvSpPr txBox="1">
            <a:spLocks noGrp="1"/>
          </p:cNvSpPr>
          <p:nvPr>
            <p:ph type="body" idx="1"/>
          </p:nvPr>
        </p:nvSpPr>
        <p:spPr>
          <a:xfrm>
            <a:off x="544325" y="2330925"/>
            <a:ext cx="7620000" cy="40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r>
              <a:rPr lang="it-IT" sz="2400" dirty="0"/>
              <a:t>Participarea democratică</a:t>
            </a:r>
          </a:p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endParaRPr lang="it-IT" sz="2400" dirty="0"/>
          </a:p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endParaRPr lang="it-IT" sz="2400" dirty="0"/>
          </a:p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r>
              <a:rPr lang="it-IT" sz="2400" dirty="0"/>
              <a:t>Solidaritate</a:t>
            </a:r>
          </a:p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endParaRPr lang="it-IT" sz="2400" dirty="0"/>
          </a:p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endParaRPr lang="it-IT" sz="2400" dirty="0"/>
          </a:p>
          <a:p>
            <a:pPr marL="457200" lvl="0" indent="-3810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400"/>
              <a:buAutoNum type="arabicPeriod"/>
            </a:pPr>
            <a:r>
              <a:rPr lang="it-IT" sz="2400" dirty="0"/>
              <a:t>Atenție la nevoile comunității</a:t>
            </a:r>
            <a:endParaRPr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89d97b41e_1_34"/>
          <p:cNvSpPr txBox="1">
            <a:spLocks noGrp="1"/>
          </p:cNvSpPr>
          <p:nvPr>
            <p:ph type="title"/>
          </p:nvPr>
        </p:nvSpPr>
        <p:spPr>
          <a:xfrm>
            <a:off x="0" y="220150"/>
            <a:ext cx="6032400" cy="13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66C0C4"/>
              </a:buClr>
              <a:buSzPts val="2800"/>
              <a:buAutoNum type="arabicPeriod"/>
            </a:pPr>
            <a:r>
              <a:rPr lang="en-GB" sz="2800" u="sng" dirty="0" err="1"/>
              <a:t>Participarea</a:t>
            </a:r>
            <a:r>
              <a:rPr lang="en-GB" sz="2800" u="sng" dirty="0"/>
              <a:t> </a:t>
            </a:r>
            <a:r>
              <a:rPr lang="en-GB" sz="2800" u="sng" dirty="0" err="1"/>
              <a:t>democratică</a:t>
            </a:r>
            <a:endParaRPr sz="2800" u="sng" dirty="0">
              <a:solidFill>
                <a:srgbClr val="66C0C4"/>
              </a:solidFill>
            </a:endParaRPr>
          </a:p>
        </p:txBody>
      </p:sp>
      <p:sp>
        <p:nvSpPr>
          <p:cNvPr id="143" name="Google Shape;143;g2589d97b41e_1_34"/>
          <p:cNvSpPr txBox="1">
            <a:spLocks noGrp="1"/>
          </p:cNvSpPr>
          <p:nvPr>
            <p:ph type="body" idx="1"/>
          </p:nvPr>
        </p:nvSpPr>
        <p:spPr>
          <a:xfrm>
            <a:off x="501225" y="2278650"/>
            <a:ext cx="7620000" cy="37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dirty="0" err="1"/>
              <a:t>Participarea</a:t>
            </a:r>
            <a:r>
              <a:rPr lang="en-GB" dirty="0"/>
              <a:t> </a:t>
            </a:r>
            <a:r>
              <a:rPr lang="en-GB" dirty="0" err="1"/>
              <a:t>democratică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un concept care se </a:t>
            </a:r>
            <a:r>
              <a:rPr lang="en-GB" dirty="0" err="1"/>
              <a:t>referă</a:t>
            </a:r>
            <a:r>
              <a:rPr lang="en-GB" dirty="0"/>
              <a:t> la </a:t>
            </a:r>
            <a:r>
              <a:rPr lang="en-GB" dirty="0" err="1"/>
              <a:t>participarea</a:t>
            </a:r>
            <a:r>
              <a:rPr lang="en-GB" dirty="0"/>
              <a:t> </a:t>
            </a:r>
            <a:r>
              <a:rPr lang="en-GB" dirty="0" err="1"/>
              <a:t>activă</a:t>
            </a:r>
            <a:r>
              <a:rPr lang="en-GB" dirty="0"/>
              <a:t> a </a:t>
            </a:r>
            <a:r>
              <a:rPr lang="en-GB" dirty="0" err="1"/>
              <a:t>cetățenilor</a:t>
            </a:r>
            <a:r>
              <a:rPr lang="en-GB" dirty="0"/>
              <a:t> la </a:t>
            </a:r>
            <a:r>
              <a:rPr lang="en-GB" dirty="0" err="1"/>
              <a:t>deciziile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procesele</a:t>
            </a:r>
            <a:r>
              <a:rPr lang="en-GB" dirty="0"/>
              <a:t> </a:t>
            </a:r>
            <a:r>
              <a:rPr lang="en-GB" dirty="0" err="1"/>
              <a:t>democratice</a:t>
            </a:r>
            <a:r>
              <a:rPr lang="en-GB" dirty="0"/>
              <a:t> ale </a:t>
            </a:r>
            <a:r>
              <a:rPr lang="en-GB" dirty="0" err="1"/>
              <a:t>unei</a:t>
            </a:r>
            <a:r>
              <a:rPr lang="en-GB" dirty="0"/>
              <a:t> </a:t>
            </a:r>
            <a:r>
              <a:rPr lang="en-GB" dirty="0" err="1"/>
              <a:t>societăți</a:t>
            </a:r>
            <a:r>
              <a:rPr lang="en-GB" dirty="0"/>
              <a:t>. </a:t>
            </a:r>
            <a:r>
              <a:rPr lang="en-GB" dirty="0" err="1"/>
              <a:t>Într</a:t>
            </a:r>
            <a:r>
              <a:rPr lang="en-GB" dirty="0"/>
              <a:t>-o </a:t>
            </a:r>
            <a:r>
              <a:rPr lang="en-GB" dirty="0" err="1"/>
              <a:t>democrație</a:t>
            </a:r>
            <a:r>
              <a:rPr lang="en-GB" dirty="0"/>
              <a:t>, </a:t>
            </a:r>
            <a:r>
              <a:rPr lang="en-GB" dirty="0" err="1"/>
              <a:t>participarea</a:t>
            </a:r>
            <a:r>
              <a:rPr lang="en-GB" dirty="0"/>
              <a:t> </a:t>
            </a:r>
            <a:r>
              <a:rPr lang="en-GB" dirty="0" err="1"/>
              <a:t>democratică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</a:t>
            </a:r>
            <a:r>
              <a:rPr lang="en-GB" dirty="0" err="1"/>
              <a:t>considerată</a:t>
            </a:r>
            <a:r>
              <a:rPr lang="en-GB" dirty="0"/>
              <a:t> o </a:t>
            </a:r>
            <a:r>
              <a:rPr lang="en-GB" dirty="0" err="1"/>
              <a:t>valoare</a:t>
            </a:r>
            <a:r>
              <a:rPr lang="en-GB" dirty="0"/>
              <a:t> </a:t>
            </a:r>
            <a:r>
              <a:rPr lang="en-GB" dirty="0" err="1"/>
              <a:t>fundamentală</a:t>
            </a:r>
            <a:r>
              <a:rPr lang="en-GB" dirty="0"/>
              <a:t>, </a:t>
            </a:r>
            <a:r>
              <a:rPr lang="en-GB" dirty="0" err="1"/>
              <a:t>deoarece</a:t>
            </a:r>
            <a:r>
              <a:rPr lang="en-GB" dirty="0"/>
              <a:t> </a:t>
            </a:r>
            <a:r>
              <a:rPr lang="en-GB" dirty="0" err="1"/>
              <a:t>permite</a:t>
            </a:r>
            <a:r>
              <a:rPr lang="en-GB" dirty="0"/>
              <a:t> </a:t>
            </a:r>
            <a:r>
              <a:rPr lang="en-GB" dirty="0" err="1"/>
              <a:t>cetățenilor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influențeze</a:t>
            </a:r>
            <a:r>
              <a:rPr lang="en-GB" dirty="0"/>
              <a:t> </a:t>
            </a:r>
            <a:r>
              <a:rPr lang="en-GB" dirty="0" err="1"/>
              <a:t>politicile</a:t>
            </a:r>
            <a:r>
              <a:rPr lang="en-GB" dirty="0"/>
              <a:t> </a:t>
            </a:r>
            <a:r>
              <a:rPr lang="en-GB" dirty="0" err="1"/>
              <a:t>publice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își</a:t>
            </a:r>
            <a:r>
              <a:rPr lang="en-GB" dirty="0"/>
              <a:t> </a:t>
            </a:r>
            <a:r>
              <a:rPr lang="en-GB" dirty="0" err="1"/>
              <a:t>exprime</a:t>
            </a:r>
            <a:r>
              <a:rPr lang="en-GB" dirty="0"/>
              <a:t> </a:t>
            </a:r>
            <a:r>
              <a:rPr lang="en-GB" dirty="0" err="1"/>
              <a:t>opiniile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</a:t>
            </a:r>
            <a:r>
              <a:rPr lang="en-GB" dirty="0" err="1"/>
              <a:t>preferințele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589d97b41e_1_40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2800" u="sng" dirty="0"/>
              <a:t>2. </a:t>
            </a:r>
            <a:r>
              <a:rPr lang="en-GB" sz="2800" u="sng" dirty="0" err="1"/>
              <a:t>Solidarit</a:t>
            </a:r>
            <a:r>
              <a:rPr lang="ro-RO" sz="2800" u="sng" dirty="0"/>
              <a:t>atea</a:t>
            </a:r>
            <a:endParaRPr sz="2800" u="sng" dirty="0"/>
          </a:p>
        </p:txBody>
      </p:sp>
      <p:sp>
        <p:nvSpPr>
          <p:cNvPr id="150" name="Google Shape;150;g2589d97b41e_1_40"/>
          <p:cNvSpPr txBox="1">
            <a:spLocks noGrp="1"/>
          </p:cNvSpPr>
          <p:nvPr>
            <p:ph type="body" idx="1"/>
          </p:nvPr>
        </p:nvSpPr>
        <p:spPr>
          <a:xfrm>
            <a:off x="512250" y="1686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34925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900"/>
              <a:buChar char="●"/>
            </a:pPr>
            <a:r>
              <a:rPr lang="en-GB" sz="1900" dirty="0" err="1"/>
              <a:t>Solidaritatea</a:t>
            </a:r>
            <a:r>
              <a:rPr lang="en-GB" sz="1900" dirty="0"/>
              <a:t> </a:t>
            </a:r>
            <a:r>
              <a:rPr lang="en-GB" sz="1900" dirty="0" err="1"/>
              <a:t>este</a:t>
            </a:r>
            <a:r>
              <a:rPr lang="en-GB" sz="1900" dirty="0"/>
              <a:t> un </a:t>
            </a:r>
            <a:r>
              <a:rPr lang="en-GB" sz="1900" dirty="0" err="1"/>
              <a:t>principiu</a:t>
            </a:r>
            <a:r>
              <a:rPr lang="en-GB" sz="1900" dirty="0"/>
              <a:t> fundamental </a:t>
            </a:r>
            <a:r>
              <a:rPr lang="en-GB" sz="1900" dirty="0" err="1"/>
              <a:t>în</a:t>
            </a:r>
            <a:r>
              <a:rPr lang="en-GB" sz="1900" dirty="0"/>
              <a:t> </a:t>
            </a:r>
            <a:r>
              <a:rPr lang="en-GB" sz="1900" dirty="0" err="1"/>
              <a:t>cadrul</a:t>
            </a:r>
            <a:r>
              <a:rPr lang="en-GB" sz="1900" dirty="0"/>
              <a:t> </a:t>
            </a:r>
            <a:r>
              <a:rPr lang="en-GB" sz="1900" dirty="0" err="1"/>
              <a:t>economiilor</a:t>
            </a:r>
            <a:r>
              <a:rPr lang="en-GB" sz="1900" dirty="0"/>
              <a:t> </a:t>
            </a:r>
            <a:r>
              <a:rPr lang="en-GB" sz="1900" dirty="0" err="1"/>
              <a:t>sociale</a:t>
            </a:r>
            <a:r>
              <a:rPr lang="en-GB" sz="1900" dirty="0"/>
              <a:t>, care pun </a:t>
            </a:r>
            <a:r>
              <a:rPr lang="en-GB" sz="1900" dirty="0" err="1"/>
              <a:t>accentul</a:t>
            </a:r>
            <a:r>
              <a:rPr lang="en-GB" sz="1900" dirty="0"/>
              <a:t> pe </a:t>
            </a:r>
            <a:r>
              <a:rPr lang="en-GB" sz="1900" dirty="0" err="1"/>
              <a:t>obiectivul</a:t>
            </a:r>
            <a:r>
              <a:rPr lang="en-GB" sz="1900" dirty="0"/>
              <a:t> de a </a:t>
            </a:r>
            <a:r>
              <a:rPr lang="en-GB" sz="1900" dirty="0" err="1"/>
              <a:t>crea</a:t>
            </a:r>
            <a:r>
              <a:rPr lang="en-GB" sz="1900" dirty="0"/>
              <a:t> un impact social </a:t>
            </a:r>
            <a:r>
              <a:rPr lang="en-GB" sz="1900" dirty="0" err="1"/>
              <a:t>pozitiv</a:t>
            </a:r>
            <a:r>
              <a:rPr lang="en-GB" sz="1900" dirty="0"/>
              <a:t> </a:t>
            </a:r>
            <a:r>
              <a:rPr lang="en-GB" sz="1900" dirty="0" err="1"/>
              <a:t>și</a:t>
            </a:r>
            <a:r>
              <a:rPr lang="en-GB" sz="1900" dirty="0"/>
              <a:t> de a </a:t>
            </a:r>
            <a:r>
              <a:rPr lang="en-GB" sz="1900" dirty="0" err="1"/>
              <a:t>promova</a:t>
            </a:r>
            <a:r>
              <a:rPr lang="en-GB" sz="1900" dirty="0"/>
              <a:t> </a:t>
            </a:r>
            <a:r>
              <a:rPr lang="en-GB" sz="1900" dirty="0" err="1"/>
              <a:t>bunăstarea</a:t>
            </a:r>
            <a:r>
              <a:rPr lang="en-GB" sz="1900" dirty="0"/>
              <a:t> </a:t>
            </a:r>
            <a:r>
              <a:rPr lang="en-GB" sz="1900" dirty="0" err="1"/>
              <a:t>indivizilor</a:t>
            </a:r>
            <a:r>
              <a:rPr lang="en-GB" sz="1900" dirty="0"/>
              <a:t> </a:t>
            </a:r>
            <a:r>
              <a:rPr lang="en-GB" sz="1900" dirty="0" err="1"/>
              <a:t>și</a:t>
            </a:r>
            <a:r>
              <a:rPr lang="en-GB" sz="1900" dirty="0"/>
              <a:t> a </a:t>
            </a:r>
            <a:r>
              <a:rPr lang="en-GB" sz="1900" dirty="0" err="1"/>
              <a:t>comunităților</a:t>
            </a:r>
            <a:r>
              <a:rPr lang="en-GB" sz="1900" dirty="0"/>
              <a:t>, </a:t>
            </a:r>
            <a:r>
              <a:rPr lang="en-GB" sz="1900" dirty="0" err="1"/>
              <a:t>mai</a:t>
            </a:r>
            <a:r>
              <a:rPr lang="en-GB" sz="1900" dirty="0"/>
              <a:t> </a:t>
            </a:r>
            <a:r>
              <a:rPr lang="en-GB" sz="1900" dirty="0" err="1"/>
              <a:t>degrabă</a:t>
            </a:r>
            <a:r>
              <a:rPr lang="en-GB" sz="1900" dirty="0"/>
              <a:t> </a:t>
            </a:r>
            <a:r>
              <a:rPr lang="en-GB" sz="1900" dirty="0" err="1"/>
              <a:t>decât</a:t>
            </a:r>
            <a:r>
              <a:rPr lang="en-GB" sz="1900" dirty="0"/>
              <a:t> de a </a:t>
            </a:r>
            <a:r>
              <a:rPr lang="en-GB" sz="1900" dirty="0" err="1"/>
              <a:t>urmări</a:t>
            </a:r>
            <a:r>
              <a:rPr lang="en-GB" sz="1900" dirty="0"/>
              <a:t> </a:t>
            </a:r>
            <a:r>
              <a:rPr lang="en-GB" sz="1900" dirty="0" err="1"/>
              <a:t>exclusiv</a:t>
            </a:r>
            <a:r>
              <a:rPr lang="en-GB" sz="1900" dirty="0"/>
              <a:t> </a:t>
            </a:r>
            <a:r>
              <a:rPr lang="en-GB" sz="1900" dirty="0" err="1"/>
              <a:t>profitul</a:t>
            </a:r>
            <a:r>
              <a:rPr lang="en-GB" sz="1900" dirty="0"/>
              <a:t>.</a:t>
            </a:r>
          </a:p>
          <a:p>
            <a:pPr marL="457200" lvl="0" indent="-34925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900"/>
              <a:buChar char="●"/>
            </a:pPr>
            <a:endParaRPr lang="en-GB" sz="1900" dirty="0"/>
          </a:p>
          <a:p>
            <a:pPr marL="457200" lvl="0" indent="-34925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ts val="1900"/>
              <a:buChar char="●"/>
            </a:pPr>
            <a:r>
              <a:rPr lang="en-GB" sz="1900" dirty="0" err="1"/>
              <a:t>Principiul</a:t>
            </a:r>
            <a:r>
              <a:rPr lang="en-GB" sz="1900" dirty="0"/>
              <a:t> </a:t>
            </a:r>
            <a:r>
              <a:rPr lang="en-GB" sz="1900" dirty="0" err="1"/>
              <a:t>solidarității</a:t>
            </a:r>
            <a:r>
              <a:rPr lang="en-GB" sz="1900" dirty="0"/>
              <a:t> </a:t>
            </a:r>
            <a:r>
              <a:rPr lang="en-GB" sz="1900" dirty="0" err="1"/>
              <a:t>în</a:t>
            </a:r>
            <a:r>
              <a:rPr lang="en-GB" sz="1900" dirty="0"/>
              <a:t> </a:t>
            </a:r>
            <a:r>
              <a:rPr lang="en-GB" sz="1900" dirty="0" err="1"/>
              <a:t>cadrul</a:t>
            </a:r>
            <a:r>
              <a:rPr lang="en-GB" sz="1900" dirty="0"/>
              <a:t> </a:t>
            </a:r>
            <a:r>
              <a:rPr lang="en-GB" sz="1900" dirty="0" err="1"/>
              <a:t>economiei</a:t>
            </a:r>
            <a:r>
              <a:rPr lang="en-GB" sz="1900" dirty="0"/>
              <a:t> </a:t>
            </a:r>
            <a:r>
              <a:rPr lang="en-GB" sz="1900" dirty="0" err="1"/>
              <a:t>sociale</a:t>
            </a:r>
            <a:r>
              <a:rPr lang="en-GB" sz="1900" dirty="0"/>
              <a:t> </a:t>
            </a:r>
            <a:r>
              <a:rPr lang="en-GB" sz="1900" dirty="0" err="1"/>
              <a:t>implică</a:t>
            </a:r>
            <a:r>
              <a:rPr lang="en-GB" sz="1900" dirty="0"/>
              <a:t> </a:t>
            </a:r>
            <a:r>
              <a:rPr lang="en-GB" sz="1900" dirty="0" err="1"/>
              <a:t>faptul</a:t>
            </a:r>
            <a:r>
              <a:rPr lang="en-GB" sz="1900" dirty="0"/>
              <a:t> </a:t>
            </a:r>
            <a:r>
              <a:rPr lang="en-GB" sz="1900" dirty="0" err="1"/>
              <a:t>că</a:t>
            </a:r>
            <a:r>
              <a:rPr lang="en-GB" sz="1900" dirty="0"/>
              <a:t> </a:t>
            </a:r>
            <a:r>
              <a:rPr lang="en-GB" sz="1900" dirty="0" err="1"/>
              <a:t>persoanele</a:t>
            </a:r>
            <a:r>
              <a:rPr lang="en-GB" sz="1900" dirty="0"/>
              <a:t> implicate se </a:t>
            </a:r>
            <a:r>
              <a:rPr lang="en-GB" sz="1900" dirty="0" err="1"/>
              <a:t>sprijină</a:t>
            </a:r>
            <a:r>
              <a:rPr lang="en-GB" sz="1900" dirty="0"/>
              <a:t> </a:t>
            </a:r>
            <a:r>
              <a:rPr lang="en-GB" sz="1900" dirty="0" err="1"/>
              <a:t>reciproc</a:t>
            </a:r>
            <a:r>
              <a:rPr lang="en-GB" sz="1900" dirty="0"/>
              <a:t>, </a:t>
            </a:r>
            <a:r>
              <a:rPr lang="en-GB" sz="1900" dirty="0" err="1"/>
              <a:t>lucrând</a:t>
            </a:r>
            <a:r>
              <a:rPr lang="en-GB" sz="1900" dirty="0"/>
              <a:t> </a:t>
            </a:r>
            <a:r>
              <a:rPr lang="en-GB" sz="1900" dirty="0" err="1"/>
              <a:t>împreună</a:t>
            </a:r>
            <a:r>
              <a:rPr lang="en-GB" sz="1900" dirty="0"/>
              <a:t> </a:t>
            </a:r>
            <a:r>
              <a:rPr lang="en-GB" sz="1900" dirty="0" err="1"/>
              <a:t>pentru</a:t>
            </a:r>
            <a:r>
              <a:rPr lang="en-GB" sz="1900" dirty="0"/>
              <a:t> a </a:t>
            </a:r>
            <a:r>
              <a:rPr lang="en-GB" sz="1900" dirty="0" err="1"/>
              <a:t>atinge</a:t>
            </a:r>
            <a:r>
              <a:rPr lang="en-GB" sz="1900" dirty="0"/>
              <a:t> </a:t>
            </a:r>
            <a:r>
              <a:rPr lang="en-GB" sz="1900" dirty="0" err="1"/>
              <a:t>obiective</a:t>
            </a:r>
            <a:r>
              <a:rPr lang="en-GB" sz="1900" dirty="0"/>
              <a:t> </a:t>
            </a:r>
            <a:r>
              <a:rPr lang="en-GB" sz="1900" dirty="0" err="1"/>
              <a:t>comune</a:t>
            </a:r>
            <a:r>
              <a:rPr lang="en-GB" sz="1900" dirty="0"/>
              <a:t>. </a:t>
            </a:r>
            <a:r>
              <a:rPr lang="en-GB" sz="1900" dirty="0" err="1"/>
              <a:t>Acest</a:t>
            </a:r>
            <a:r>
              <a:rPr lang="en-GB" sz="1900" dirty="0"/>
              <a:t> </a:t>
            </a:r>
            <a:r>
              <a:rPr lang="en-GB" sz="1900" dirty="0" err="1"/>
              <a:t>principiu</a:t>
            </a:r>
            <a:r>
              <a:rPr lang="en-GB" sz="1900" dirty="0"/>
              <a:t> se </a:t>
            </a:r>
            <a:r>
              <a:rPr lang="en-GB" sz="1900" dirty="0" err="1"/>
              <a:t>bazează</a:t>
            </a:r>
            <a:r>
              <a:rPr lang="en-GB" sz="1900" dirty="0"/>
              <a:t> pe </a:t>
            </a:r>
            <a:r>
              <a:rPr lang="en-GB" sz="1900" dirty="0" err="1"/>
              <a:t>conștientizarea</a:t>
            </a:r>
            <a:r>
              <a:rPr lang="en-GB" sz="1900" dirty="0"/>
              <a:t> </a:t>
            </a:r>
            <a:r>
              <a:rPr lang="en-GB" sz="1900" dirty="0" err="1"/>
              <a:t>faptului</a:t>
            </a:r>
            <a:r>
              <a:rPr lang="en-GB" sz="1900" dirty="0"/>
              <a:t> </a:t>
            </a:r>
            <a:r>
              <a:rPr lang="en-GB" sz="1900" dirty="0" err="1"/>
              <a:t>că</a:t>
            </a:r>
            <a:r>
              <a:rPr lang="en-GB" sz="1900" dirty="0"/>
              <a:t> </a:t>
            </a:r>
            <a:r>
              <a:rPr lang="en-GB" sz="1900" dirty="0" err="1"/>
              <a:t>colaborarea</a:t>
            </a:r>
            <a:r>
              <a:rPr lang="en-GB" sz="1900" dirty="0"/>
              <a:t> </a:t>
            </a:r>
            <a:r>
              <a:rPr lang="en-GB" sz="1900" dirty="0" err="1"/>
              <a:t>și</a:t>
            </a:r>
            <a:r>
              <a:rPr lang="en-GB" sz="1900" dirty="0"/>
              <a:t> </a:t>
            </a:r>
            <a:r>
              <a:rPr lang="en-GB" sz="1900" dirty="0" err="1"/>
              <a:t>ajutorul</a:t>
            </a:r>
            <a:r>
              <a:rPr lang="en-GB" sz="1900" dirty="0"/>
              <a:t> </a:t>
            </a:r>
            <a:r>
              <a:rPr lang="en-GB" sz="1900" dirty="0" err="1"/>
              <a:t>reciproc</a:t>
            </a:r>
            <a:r>
              <a:rPr lang="en-GB" sz="1900" dirty="0"/>
              <a:t> sunt </a:t>
            </a:r>
            <a:r>
              <a:rPr lang="en-GB" sz="1900" dirty="0" err="1"/>
              <a:t>esențiale</a:t>
            </a:r>
            <a:r>
              <a:rPr lang="en-GB" sz="1900" dirty="0"/>
              <a:t> </a:t>
            </a:r>
            <a:r>
              <a:rPr lang="en-GB" sz="1900" dirty="0" err="1"/>
              <a:t>pentru</a:t>
            </a:r>
            <a:r>
              <a:rPr lang="en-GB" sz="1900" dirty="0"/>
              <a:t> a </a:t>
            </a:r>
            <a:r>
              <a:rPr lang="en-GB" sz="1900" dirty="0" err="1"/>
              <a:t>aborda</a:t>
            </a:r>
            <a:r>
              <a:rPr lang="en-GB" sz="1900" dirty="0"/>
              <a:t> </a:t>
            </a:r>
            <a:r>
              <a:rPr lang="en-GB" sz="1900" dirty="0" err="1"/>
              <a:t>provocările</a:t>
            </a:r>
            <a:r>
              <a:rPr lang="en-GB" sz="1900" dirty="0"/>
              <a:t> </a:t>
            </a:r>
            <a:r>
              <a:rPr lang="en-GB" sz="1900" dirty="0" err="1"/>
              <a:t>sociale</a:t>
            </a:r>
            <a:r>
              <a:rPr lang="en-GB" sz="1900" dirty="0"/>
              <a:t> </a:t>
            </a:r>
            <a:r>
              <a:rPr lang="en-GB" sz="1900" dirty="0" err="1"/>
              <a:t>și</a:t>
            </a:r>
            <a:r>
              <a:rPr lang="en-GB" sz="1900" dirty="0"/>
              <a:t> </a:t>
            </a:r>
            <a:r>
              <a:rPr lang="en-GB" sz="1900" dirty="0" err="1"/>
              <a:t>economice</a:t>
            </a:r>
            <a:r>
              <a:rPr lang="en-GB" sz="1900" dirty="0"/>
              <a:t> </a:t>
            </a:r>
            <a:r>
              <a:rPr lang="en-GB" sz="1900" dirty="0" err="1"/>
              <a:t>și</a:t>
            </a:r>
            <a:r>
              <a:rPr lang="en-GB" sz="1900" dirty="0"/>
              <a:t> </a:t>
            </a:r>
            <a:r>
              <a:rPr lang="en-GB" sz="1900" dirty="0" err="1"/>
              <a:t>pentru</a:t>
            </a:r>
            <a:r>
              <a:rPr lang="en-GB" sz="1900" dirty="0"/>
              <a:t> a </a:t>
            </a:r>
            <a:r>
              <a:rPr lang="en-GB" sz="1900" dirty="0" err="1"/>
              <a:t>crea</a:t>
            </a:r>
            <a:r>
              <a:rPr lang="en-GB" sz="1900" dirty="0"/>
              <a:t> o </a:t>
            </a:r>
            <a:r>
              <a:rPr lang="en-GB" sz="1900" dirty="0" err="1"/>
              <a:t>economie</a:t>
            </a:r>
            <a:r>
              <a:rPr lang="en-GB" sz="1900" dirty="0"/>
              <a:t> </a:t>
            </a:r>
            <a:r>
              <a:rPr lang="en-GB" sz="1900" dirty="0" err="1"/>
              <a:t>mai</a:t>
            </a:r>
            <a:r>
              <a:rPr lang="en-GB" sz="1900" dirty="0"/>
              <a:t> </a:t>
            </a:r>
            <a:r>
              <a:rPr lang="en-GB" sz="1900" dirty="0" err="1"/>
              <a:t>echitabilă</a:t>
            </a:r>
            <a:r>
              <a:rPr lang="en-GB" sz="1900" dirty="0"/>
              <a:t> </a:t>
            </a:r>
            <a:r>
              <a:rPr lang="en-GB" sz="1900" dirty="0" err="1"/>
              <a:t>și</a:t>
            </a:r>
            <a:r>
              <a:rPr lang="en-GB" sz="1900" dirty="0"/>
              <a:t> </a:t>
            </a:r>
            <a:r>
              <a:rPr lang="en-GB" sz="1900" dirty="0" err="1"/>
              <a:t>mai</a:t>
            </a:r>
            <a:r>
              <a:rPr lang="en-GB" sz="1900" dirty="0"/>
              <a:t> </a:t>
            </a:r>
            <a:r>
              <a:rPr lang="en-GB" sz="1900" dirty="0" err="1"/>
              <a:t>favorabilă</a:t>
            </a:r>
            <a:r>
              <a:rPr lang="en-GB" sz="1900" dirty="0"/>
              <a:t> </a:t>
            </a:r>
            <a:r>
              <a:rPr lang="en-GB" sz="1900" dirty="0" err="1"/>
              <a:t>incluziunii</a:t>
            </a:r>
            <a:r>
              <a:rPr lang="en-GB" sz="1900" dirty="0"/>
              <a:t>. 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89d97b41e_1_52"/>
          <p:cNvSpPr txBox="1">
            <a:spLocks noGrp="1"/>
          </p:cNvSpPr>
          <p:nvPr>
            <p:ph type="title"/>
          </p:nvPr>
        </p:nvSpPr>
        <p:spPr>
          <a:xfrm>
            <a:off x="517700" y="19306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3600"/>
              <a:buNone/>
            </a:pPr>
            <a:r>
              <a:rPr lang="en-GB" sz="2400" u="sng" dirty="0">
                <a:solidFill>
                  <a:srgbClr val="66C0C4"/>
                </a:solidFill>
              </a:rPr>
              <a:t>3. </a:t>
            </a:r>
            <a:r>
              <a:rPr lang="en-GB" sz="2400" u="sng" dirty="0" err="1">
                <a:solidFill>
                  <a:srgbClr val="66C0C4"/>
                </a:solidFill>
              </a:rPr>
              <a:t>Atenție</a:t>
            </a:r>
            <a:r>
              <a:rPr lang="en-GB" sz="2400" u="sng" dirty="0">
                <a:solidFill>
                  <a:srgbClr val="66C0C4"/>
                </a:solidFill>
              </a:rPr>
              <a:t> la </a:t>
            </a:r>
            <a:r>
              <a:rPr lang="en-GB" sz="2400" u="sng" dirty="0" err="1">
                <a:solidFill>
                  <a:srgbClr val="66C0C4"/>
                </a:solidFill>
              </a:rPr>
              <a:t>nevoile</a:t>
            </a:r>
            <a:r>
              <a:rPr lang="en-GB" sz="2400" u="sng" dirty="0">
                <a:solidFill>
                  <a:srgbClr val="66C0C4"/>
                </a:solidFill>
              </a:rPr>
              <a:t> </a:t>
            </a:r>
            <a:r>
              <a:rPr lang="en-GB" sz="2400" u="sng" dirty="0" err="1">
                <a:solidFill>
                  <a:srgbClr val="66C0C4"/>
                </a:solidFill>
              </a:rPr>
              <a:t>comunității</a:t>
            </a:r>
            <a:endParaRPr sz="2400" u="sng" dirty="0">
              <a:solidFill>
                <a:srgbClr val="66C0C4"/>
              </a:solidFill>
            </a:endParaRPr>
          </a:p>
        </p:txBody>
      </p:sp>
      <p:sp>
        <p:nvSpPr>
          <p:cNvPr id="157" name="Google Shape;157;g2589d97b41e_1_52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334327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r>
              <a:rPr lang="en-GB" dirty="0" err="1"/>
              <a:t>Atenția</a:t>
            </a:r>
            <a:r>
              <a:rPr lang="en-GB" dirty="0"/>
              <a:t> </a:t>
            </a:r>
            <a:r>
              <a:rPr lang="en-GB" dirty="0" err="1"/>
              <a:t>acordată</a:t>
            </a:r>
            <a:r>
              <a:rPr lang="en-GB" dirty="0"/>
              <a:t> </a:t>
            </a:r>
            <a:r>
              <a:rPr lang="en-GB" dirty="0" err="1"/>
              <a:t>nevoilor</a:t>
            </a:r>
            <a:r>
              <a:rPr lang="en-GB" dirty="0"/>
              <a:t> </a:t>
            </a:r>
            <a:r>
              <a:rPr lang="en-GB" dirty="0" err="1"/>
              <a:t>comunității</a:t>
            </a:r>
            <a:r>
              <a:rPr lang="en-GB" dirty="0"/>
              <a:t> </a:t>
            </a:r>
            <a:r>
              <a:rPr lang="en-GB" dirty="0" err="1"/>
              <a:t>este</a:t>
            </a:r>
            <a:r>
              <a:rPr lang="en-GB" dirty="0"/>
              <a:t> un alt </a:t>
            </a:r>
            <a:r>
              <a:rPr lang="en-GB" dirty="0" err="1"/>
              <a:t>principiu</a:t>
            </a:r>
            <a:r>
              <a:rPr lang="en-GB" dirty="0"/>
              <a:t> central al </a:t>
            </a:r>
            <a:r>
              <a:rPr lang="en-GB" dirty="0" err="1"/>
              <a:t>economiei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. </a:t>
            </a:r>
            <a:r>
              <a:rPr lang="en-GB" dirty="0" err="1"/>
              <a:t>Organizațiile</a:t>
            </a:r>
            <a:r>
              <a:rPr lang="en-GB" dirty="0"/>
              <a:t> din </a:t>
            </a:r>
            <a:r>
              <a:rPr lang="en-GB" dirty="0" err="1"/>
              <a:t>acest</a:t>
            </a:r>
            <a:r>
              <a:rPr lang="en-GB" dirty="0"/>
              <a:t> sector se </a:t>
            </a:r>
            <a:r>
              <a:rPr lang="en-GB" dirty="0" err="1"/>
              <a:t>concentrează</a:t>
            </a:r>
            <a:r>
              <a:rPr lang="en-GB" dirty="0"/>
              <a:t> pe </a:t>
            </a:r>
            <a:r>
              <a:rPr lang="en-GB" dirty="0" err="1"/>
              <a:t>crearea</a:t>
            </a:r>
            <a:r>
              <a:rPr lang="en-GB" dirty="0"/>
              <a:t> de </a:t>
            </a:r>
            <a:r>
              <a:rPr lang="en-GB" dirty="0" err="1"/>
              <a:t>produse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servicii</a:t>
            </a:r>
            <a:r>
              <a:rPr lang="en-GB" dirty="0"/>
              <a:t> care sunt utile </a:t>
            </a:r>
            <a:r>
              <a:rPr lang="en-GB" dirty="0" err="1"/>
              <a:t>pentru</a:t>
            </a:r>
            <a:r>
              <a:rPr lang="en-GB" dirty="0"/>
              <a:t> </a:t>
            </a:r>
            <a:r>
              <a:rPr lang="en-GB" dirty="0" err="1"/>
              <a:t>comunitatea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care </a:t>
            </a:r>
            <a:r>
              <a:rPr lang="en-GB" dirty="0" err="1"/>
              <a:t>își</a:t>
            </a:r>
            <a:r>
              <a:rPr lang="en-GB" dirty="0"/>
              <a:t> </a:t>
            </a:r>
            <a:r>
              <a:rPr lang="en-GB" dirty="0" err="1"/>
              <a:t>desfășoară</a:t>
            </a:r>
            <a:r>
              <a:rPr lang="en-GB" dirty="0"/>
              <a:t> </a:t>
            </a:r>
            <a:r>
              <a:rPr lang="en-GB" dirty="0" err="1"/>
              <a:t>activitatea</a:t>
            </a:r>
            <a:r>
              <a:rPr lang="en-GB" dirty="0"/>
              <a:t>, </a:t>
            </a:r>
            <a:r>
              <a:rPr lang="en-GB" dirty="0" err="1"/>
              <a:t>răspunzând</a:t>
            </a:r>
            <a:r>
              <a:rPr lang="en-GB" dirty="0"/>
              <a:t> </a:t>
            </a:r>
            <a:r>
              <a:rPr lang="en-GB" dirty="0" err="1"/>
              <a:t>nevoilor</a:t>
            </a:r>
            <a:r>
              <a:rPr lang="en-GB" dirty="0"/>
              <a:t> </a:t>
            </a:r>
            <a:r>
              <a:rPr lang="en-GB" dirty="0" err="1"/>
              <a:t>reale</a:t>
            </a:r>
            <a:r>
              <a:rPr lang="en-GB" dirty="0"/>
              <a:t> ale </a:t>
            </a:r>
            <a:r>
              <a:rPr lang="en-GB" dirty="0" err="1"/>
              <a:t>oamenilor</a:t>
            </a:r>
            <a:r>
              <a:rPr lang="en-GB" dirty="0"/>
              <a:t>.</a:t>
            </a:r>
          </a:p>
          <a:p>
            <a:pPr marL="457200" lvl="0" indent="-334327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endParaRPr lang="en-GB" dirty="0"/>
          </a:p>
          <a:p>
            <a:pPr marL="457200" lvl="0" indent="-334327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SzPct val="90000"/>
              <a:buChar char="●"/>
            </a:pPr>
            <a:r>
              <a:rPr lang="en-GB" dirty="0"/>
              <a:t>De </a:t>
            </a:r>
            <a:r>
              <a:rPr lang="en-GB" dirty="0" err="1"/>
              <a:t>asemenea</a:t>
            </a:r>
            <a:r>
              <a:rPr lang="en-GB" dirty="0"/>
              <a:t>, </a:t>
            </a:r>
            <a:r>
              <a:rPr lang="en-GB" dirty="0" err="1"/>
              <a:t>acestea</a:t>
            </a:r>
            <a:r>
              <a:rPr lang="en-GB" dirty="0"/>
              <a:t> se </a:t>
            </a:r>
            <a:r>
              <a:rPr lang="en-GB" dirty="0" err="1"/>
              <a:t>străduiesc</a:t>
            </a:r>
            <a:r>
              <a:rPr lang="en-GB" dirty="0"/>
              <a:t> </a:t>
            </a:r>
            <a:r>
              <a:rPr lang="en-GB" dirty="0" err="1"/>
              <a:t>să</a:t>
            </a:r>
            <a:r>
              <a:rPr lang="en-GB" dirty="0"/>
              <a:t> </a:t>
            </a:r>
            <a:r>
              <a:rPr lang="en-GB" dirty="0" err="1"/>
              <a:t>construiască</a:t>
            </a:r>
            <a:r>
              <a:rPr lang="en-GB" dirty="0"/>
              <a:t> </a:t>
            </a:r>
            <a:r>
              <a:rPr lang="en-GB" dirty="0" err="1"/>
              <a:t>relații</a:t>
            </a:r>
            <a:r>
              <a:rPr lang="en-GB" dirty="0"/>
              <a:t> </a:t>
            </a:r>
            <a:r>
              <a:rPr lang="en-GB" dirty="0" err="1"/>
              <a:t>pozitive</a:t>
            </a:r>
            <a:r>
              <a:rPr lang="en-GB" dirty="0"/>
              <a:t> cu </a:t>
            </a:r>
            <a:r>
              <a:rPr lang="en-GB" dirty="0" err="1"/>
              <a:t>comunitatea</a:t>
            </a:r>
            <a:r>
              <a:rPr lang="en-GB" dirty="0"/>
              <a:t>, </a:t>
            </a:r>
            <a:r>
              <a:rPr lang="en-GB" dirty="0" err="1"/>
              <a:t>lucrând</a:t>
            </a:r>
            <a:r>
              <a:rPr lang="en-GB" dirty="0"/>
              <a:t> </a:t>
            </a:r>
            <a:r>
              <a:rPr lang="en-GB" dirty="0" err="1"/>
              <a:t>în</a:t>
            </a:r>
            <a:r>
              <a:rPr lang="en-GB" dirty="0"/>
              <a:t> </a:t>
            </a:r>
            <a:r>
              <a:rPr lang="en-GB" dirty="0" err="1"/>
              <a:t>colaborare</a:t>
            </a:r>
            <a:r>
              <a:rPr lang="en-GB" dirty="0"/>
              <a:t> </a:t>
            </a:r>
            <a:r>
              <a:rPr lang="en-GB" dirty="0" err="1"/>
              <a:t>pentru</a:t>
            </a:r>
            <a:r>
              <a:rPr lang="en-GB" dirty="0"/>
              <a:t> a </a:t>
            </a:r>
            <a:r>
              <a:rPr lang="en-GB" dirty="0" err="1"/>
              <a:t>aborda</a:t>
            </a:r>
            <a:r>
              <a:rPr lang="en-GB" dirty="0"/>
              <a:t> </a:t>
            </a:r>
            <a:r>
              <a:rPr lang="en-GB" dirty="0" err="1"/>
              <a:t>problemele</a:t>
            </a:r>
            <a:r>
              <a:rPr lang="en-GB" dirty="0"/>
              <a:t> </a:t>
            </a:r>
            <a:r>
              <a:rPr lang="en-GB" dirty="0" err="1"/>
              <a:t>sociale</a:t>
            </a:r>
            <a:r>
              <a:rPr lang="en-GB" dirty="0"/>
              <a:t> </a:t>
            </a:r>
            <a:r>
              <a:rPr lang="en-GB" dirty="0" err="1"/>
              <a:t>și</a:t>
            </a:r>
            <a:r>
              <a:rPr lang="en-GB" dirty="0"/>
              <a:t> de </a:t>
            </a:r>
            <a:r>
              <a:rPr lang="en-GB" dirty="0" err="1"/>
              <a:t>mediu</a:t>
            </a:r>
            <a:r>
              <a:rPr lang="en-GB" dirty="0"/>
              <a:t>, </a:t>
            </a:r>
            <a:r>
              <a:rPr lang="en-GB" dirty="0" err="1"/>
              <a:t>îmbunătățind</a:t>
            </a:r>
            <a:r>
              <a:rPr lang="en-GB" dirty="0"/>
              <a:t> </a:t>
            </a:r>
            <a:r>
              <a:rPr lang="en-GB" dirty="0" err="1"/>
              <a:t>astfel</a:t>
            </a:r>
            <a:r>
              <a:rPr lang="en-GB" dirty="0"/>
              <a:t> </a:t>
            </a:r>
            <a:r>
              <a:rPr lang="en-GB" dirty="0" err="1"/>
              <a:t>calitatea</a:t>
            </a:r>
            <a:r>
              <a:rPr lang="en-GB" dirty="0"/>
              <a:t> </a:t>
            </a:r>
            <a:r>
              <a:rPr lang="en-GB" dirty="0" err="1"/>
              <a:t>vieții</a:t>
            </a:r>
            <a:r>
              <a:rPr lang="en-GB" dirty="0"/>
              <a:t> </a:t>
            </a:r>
            <a:r>
              <a:rPr lang="en-GB" dirty="0" err="1"/>
              <a:t>oamenilor</a:t>
            </a:r>
            <a:r>
              <a:rPr lang="en-GB" dirty="0"/>
              <a:t>.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0000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1820</Words>
  <Application>Microsoft Office PowerPoint</Application>
  <PresentationFormat>On-screen Show (4:3)</PresentationFormat>
  <Paragraphs>178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Calibri</vt:lpstr>
      <vt:lpstr>Arial</vt:lpstr>
      <vt:lpstr>Arial Black</vt:lpstr>
      <vt:lpstr>Cambria</vt:lpstr>
      <vt:lpstr>Základné</vt:lpstr>
      <vt:lpstr> Îmbunătățirea abilităților și competențelor tinerilor în antreprenoriatul social prin realitate virtuală</vt:lpstr>
      <vt:lpstr>INTRODUCERE</vt:lpstr>
      <vt:lpstr>DEFINIREA ECONOMIEI SOCIALE</vt:lpstr>
      <vt:lpstr>…</vt:lpstr>
      <vt:lpstr>ORIGINILE ECONOMIEI SOCIALE</vt:lpstr>
      <vt:lpstr>Care sunt principiile fundamentale ale economiei sociale?</vt:lpstr>
      <vt:lpstr>Participarea democratică</vt:lpstr>
      <vt:lpstr>2. Solidaritatea</vt:lpstr>
      <vt:lpstr>3. Atenție la nevoile comunității</vt:lpstr>
      <vt:lpstr>Care este diferența dintre o întreprindere socială și o întreprindere tradițională?</vt:lpstr>
      <vt:lpstr> Organizațiile de economie socială se deosebesc de întreprinderile tradiționale prin mai multe caracteristici:</vt:lpstr>
      <vt:lpstr>  Întreprinderile sociale diferă de întreprinderile tradiționale în ceea ce privește scopul social, structura și managementul operațional</vt:lpstr>
      <vt:lpstr>Ce instrumente financiare folosesc întreprinderile sociale pentru a-și dezvolta activitățile?</vt:lpstr>
      <vt:lpstr>Forme de organizare socială</vt:lpstr>
      <vt:lpstr>Asociații </vt:lpstr>
      <vt:lpstr>PowerPoint Presentation</vt:lpstr>
      <vt:lpstr>       Cooperative</vt:lpstr>
      <vt:lpstr>PowerPoint Presentation</vt:lpstr>
      <vt:lpstr>     Fundație</vt:lpstr>
      <vt:lpstr>Ce sunt întreprinderile sociale?</vt:lpstr>
      <vt:lpstr>PowerPoint Presentation</vt:lpstr>
      <vt:lpstr>Provocări:</vt:lpstr>
      <vt:lpstr>PowerPoint Presentation</vt:lpstr>
      <vt:lpstr>PowerPoint Presentation</vt:lpstr>
      <vt:lpstr>Oportunitatea:</vt:lpstr>
      <vt:lpstr>PowerPoint Presentation</vt:lpstr>
      <vt:lpstr>  Concluzii </vt:lpstr>
      <vt:lpstr>Referințe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Îmbunătățirea abilităților și competențelor tinerilor în antreprenoriatul social prin realitate virtuală</dc:title>
  <dc:creator>Zuzana Palková</dc:creator>
  <cp:lastModifiedBy>User</cp:lastModifiedBy>
  <cp:revision>31</cp:revision>
  <dcterms:created xsi:type="dcterms:W3CDTF">2019-02-10T21:49:04Z</dcterms:created>
  <dcterms:modified xsi:type="dcterms:W3CDTF">2023-07-20T13:03:30Z</dcterms:modified>
</cp:coreProperties>
</file>